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56"/>
  </p:notesMasterIdLst>
  <p:sldIdLst>
    <p:sldId id="1055" r:id="rId3"/>
    <p:sldId id="1065" r:id="rId4"/>
    <p:sldId id="2147196588" r:id="rId5"/>
    <p:sldId id="2147196589" r:id="rId6"/>
    <p:sldId id="2147196590" r:id="rId7"/>
    <p:sldId id="2147196591" r:id="rId8"/>
    <p:sldId id="2147196592" r:id="rId9"/>
    <p:sldId id="2147196593" r:id="rId10"/>
    <p:sldId id="2147196594" r:id="rId11"/>
    <p:sldId id="2147196595" r:id="rId12"/>
    <p:sldId id="2147196596" r:id="rId13"/>
    <p:sldId id="2147196597" r:id="rId14"/>
    <p:sldId id="2147196598" r:id="rId15"/>
    <p:sldId id="2361" r:id="rId16"/>
    <p:sldId id="2363" r:id="rId17"/>
    <p:sldId id="2364" r:id="rId18"/>
    <p:sldId id="2372" r:id="rId19"/>
    <p:sldId id="2373" r:id="rId20"/>
    <p:sldId id="2370" r:id="rId21"/>
    <p:sldId id="2376" r:id="rId22"/>
    <p:sldId id="2377" r:id="rId23"/>
    <p:sldId id="2378" r:id="rId24"/>
    <p:sldId id="2867" r:id="rId25"/>
    <p:sldId id="2866" r:id="rId26"/>
    <p:sldId id="2865" r:id="rId27"/>
    <p:sldId id="2375" r:id="rId28"/>
    <p:sldId id="2379" r:id="rId29"/>
    <p:sldId id="2374" r:id="rId30"/>
    <p:sldId id="2365" r:id="rId31"/>
    <p:sldId id="1066" r:id="rId32"/>
    <p:sldId id="2147196572" r:id="rId33"/>
    <p:sldId id="2147196575" r:id="rId34"/>
    <p:sldId id="2147196576" r:id="rId35"/>
    <p:sldId id="2147196577" r:id="rId36"/>
    <p:sldId id="2368" r:id="rId37"/>
    <p:sldId id="2868" r:id="rId38"/>
    <p:sldId id="2147196573" r:id="rId39"/>
    <p:sldId id="1067" r:id="rId40"/>
    <p:sldId id="2367" r:id="rId41"/>
    <p:sldId id="2864" r:id="rId42"/>
    <p:sldId id="2147196578" r:id="rId43"/>
    <p:sldId id="2147196579" r:id="rId44"/>
    <p:sldId id="2147196580" r:id="rId45"/>
    <p:sldId id="2147196586" r:id="rId46"/>
    <p:sldId id="2147196582" r:id="rId47"/>
    <p:sldId id="2147196583" r:id="rId48"/>
    <p:sldId id="2147196584" r:id="rId49"/>
    <p:sldId id="2147196585" r:id="rId50"/>
    <p:sldId id="2147196581" r:id="rId51"/>
    <p:sldId id="2147196587" r:id="rId52"/>
    <p:sldId id="1061" r:id="rId53"/>
    <p:sldId id="1063" r:id="rId54"/>
    <p:sldId id="106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Radcliffe" initials="RR" lastIdx="1" clrIdx="0">
    <p:extLst>
      <p:ext uri="{19B8F6BF-5375-455C-9EA6-DF929625EA0E}">
        <p15:presenceInfo xmlns:p15="http://schemas.microsoft.com/office/powerpoint/2012/main" userId="2a773239853156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203" autoAdjust="0"/>
  </p:normalViewPr>
  <p:slideViewPr>
    <p:cSldViewPr snapToGrid="0" showGuides="1">
      <p:cViewPr varScale="1">
        <p:scale>
          <a:sx n="109" d="100"/>
          <a:sy n="109" d="100"/>
        </p:scale>
        <p:origin x="588" y="108"/>
      </p:cViewPr>
      <p:guideLst>
        <p:guide orient="horz" pos="2183"/>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C7F87-A637-094B-8A74-8F14EDA0364B}" type="doc">
      <dgm:prSet loTypeId="urn:microsoft.com/office/officeart/2005/8/layout/hList1" loCatId="" qsTypeId="urn:microsoft.com/office/officeart/2005/8/quickstyle/simple1" qsCatId="simple" csTypeId="urn:microsoft.com/office/officeart/2005/8/colors/accent3_3" csCatId="accent3" phldr="1"/>
      <dgm:spPr/>
      <dgm:t>
        <a:bodyPr/>
        <a:lstStyle/>
        <a:p>
          <a:endParaRPr lang="en-GB"/>
        </a:p>
      </dgm:t>
    </dgm:pt>
    <dgm:pt modelId="{03460E95-DCDF-6E48-91FB-20C5E6D04BE9}">
      <dgm:prSet phldrT="[Text]"/>
      <dgm:spPr/>
      <dgm:t>
        <a:bodyPr/>
        <a:lstStyle/>
        <a:p>
          <a:r>
            <a:rPr lang="en-GB" dirty="0"/>
            <a:t>Facebook</a:t>
          </a:r>
        </a:p>
      </dgm:t>
    </dgm:pt>
    <dgm:pt modelId="{74C5EF4A-A21D-3F43-A3F5-97D826549B14}" type="parTrans" cxnId="{1C8B3DB3-8AC6-A144-9622-3A292D3E44CE}">
      <dgm:prSet/>
      <dgm:spPr/>
      <dgm:t>
        <a:bodyPr/>
        <a:lstStyle/>
        <a:p>
          <a:endParaRPr lang="en-GB"/>
        </a:p>
      </dgm:t>
    </dgm:pt>
    <dgm:pt modelId="{895940DE-64F7-1145-B2A9-36B4A641A3E3}" type="sibTrans" cxnId="{1C8B3DB3-8AC6-A144-9622-3A292D3E44CE}">
      <dgm:prSet/>
      <dgm:spPr/>
      <dgm:t>
        <a:bodyPr/>
        <a:lstStyle/>
        <a:p>
          <a:endParaRPr lang="en-GB"/>
        </a:p>
      </dgm:t>
    </dgm:pt>
    <dgm:pt modelId="{F94B7CF0-0BF3-AC48-A896-2A7FF7E73759}">
      <dgm:prSet phldrT="[Text]"/>
      <dgm:spPr/>
      <dgm:t>
        <a:bodyPr/>
        <a:lstStyle/>
        <a:p>
          <a:r>
            <a:rPr lang="en-GB" dirty="0"/>
            <a:t>Prioritises meaningful interactions to generate friendly conversations</a:t>
          </a:r>
        </a:p>
      </dgm:t>
    </dgm:pt>
    <dgm:pt modelId="{4D76F228-6226-5B49-9CE1-6739112D2AB7}" type="parTrans" cxnId="{3EDB664C-CFB1-C041-8A75-D33297221D7A}">
      <dgm:prSet/>
      <dgm:spPr/>
      <dgm:t>
        <a:bodyPr/>
        <a:lstStyle/>
        <a:p>
          <a:endParaRPr lang="en-GB"/>
        </a:p>
      </dgm:t>
    </dgm:pt>
    <dgm:pt modelId="{451628BF-5D0C-AD4A-8FE8-EA93645E85CC}" type="sibTrans" cxnId="{3EDB664C-CFB1-C041-8A75-D33297221D7A}">
      <dgm:prSet/>
      <dgm:spPr/>
      <dgm:t>
        <a:bodyPr/>
        <a:lstStyle/>
        <a:p>
          <a:endParaRPr lang="en-GB"/>
        </a:p>
      </dgm:t>
    </dgm:pt>
    <dgm:pt modelId="{80469C0B-9AA3-E048-9D08-893D4AD9AAA5}">
      <dgm:prSet phldrT="[Text]"/>
      <dgm:spPr/>
      <dgm:t>
        <a:bodyPr/>
        <a:lstStyle/>
        <a:p>
          <a:r>
            <a:rPr lang="en-GB" dirty="0"/>
            <a:t>LinkedIn</a:t>
          </a:r>
        </a:p>
      </dgm:t>
    </dgm:pt>
    <dgm:pt modelId="{02B42313-A8CC-B248-B651-F997AFD49A7D}" type="parTrans" cxnId="{5502BFC5-B03E-D54B-A8A4-B1DBAF132F5E}">
      <dgm:prSet/>
      <dgm:spPr/>
      <dgm:t>
        <a:bodyPr/>
        <a:lstStyle/>
        <a:p>
          <a:endParaRPr lang="en-GB"/>
        </a:p>
      </dgm:t>
    </dgm:pt>
    <dgm:pt modelId="{8DDF41FC-A363-DD43-87B4-6ED45F4CE3D3}" type="sibTrans" cxnId="{5502BFC5-B03E-D54B-A8A4-B1DBAF132F5E}">
      <dgm:prSet/>
      <dgm:spPr/>
      <dgm:t>
        <a:bodyPr/>
        <a:lstStyle/>
        <a:p>
          <a:endParaRPr lang="en-GB"/>
        </a:p>
      </dgm:t>
    </dgm:pt>
    <dgm:pt modelId="{FC1AC389-CF3F-B441-9DF4-AADC25CDB966}">
      <dgm:prSet phldrT="[Text]"/>
      <dgm:spPr/>
      <dgm:t>
        <a:bodyPr/>
        <a:lstStyle/>
        <a:p>
          <a:r>
            <a:rPr lang="en-GB" dirty="0"/>
            <a:t>Prioritises connection strengths and engagement to showcase quality business content</a:t>
          </a:r>
        </a:p>
      </dgm:t>
    </dgm:pt>
    <dgm:pt modelId="{620F3C0B-CB3C-A041-88D5-98A449EA616D}" type="parTrans" cxnId="{483F8AF7-2D89-3D42-8197-5E0711CEA977}">
      <dgm:prSet/>
      <dgm:spPr/>
      <dgm:t>
        <a:bodyPr/>
        <a:lstStyle/>
        <a:p>
          <a:endParaRPr lang="en-GB"/>
        </a:p>
      </dgm:t>
    </dgm:pt>
    <dgm:pt modelId="{A89F17A8-851C-CB47-9B15-0655382AED0B}" type="sibTrans" cxnId="{483F8AF7-2D89-3D42-8197-5E0711CEA977}">
      <dgm:prSet/>
      <dgm:spPr/>
      <dgm:t>
        <a:bodyPr/>
        <a:lstStyle/>
        <a:p>
          <a:endParaRPr lang="en-GB"/>
        </a:p>
      </dgm:t>
    </dgm:pt>
    <dgm:pt modelId="{72B58E65-C24F-8E4D-9FC3-190BCB1FC79C}">
      <dgm:prSet phldrT="[Text]"/>
      <dgm:spPr/>
      <dgm:t>
        <a:bodyPr/>
        <a:lstStyle/>
        <a:p>
          <a:r>
            <a:rPr lang="en-GB" dirty="0"/>
            <a:t>Instagram</a:t>
          </a:r>
        </a:p>
      </dgm:t>
    </dgm:pt>
    <dgm:pt modelId="{CAE22E05-B286-484A-8589-BF44182805A6}" type="parTrans" cxnId="{1F4D2694-C210-6543-A7B9-F10851473782}">
      <dgm:prSet/>
      <dgm:spPr/>
      <dgm:t>
        <a:bodyPr/>
        <a:lstStyle/>
        <a:p>
          <a:endParaRPr lang="en-GB"/>
        </a:p>
      </dgm:t>
    </dgm:pt>
    <dgm:pt modelId="{5A193FBF-34A5-4642-AA12-140A710880EA}" type="sibTrans" cxnId="{1F4D2694-C210-6543-A7B9-F10851473782}">
      <dgm:prSet/>
      <dgm:spPr/>
      <dgm:t>
        <a:bodyPr/>
        <a:lstStyle/>
        <a:p>
          <a:endParaRPr lang="en-GB"/>
        </a:p>
      </dgm:t>
    </dgm:pt>
    <dgm:pt modelId="{DCF8C6EE-72B6-7F40-80A3-34CDC55DDC98}">
      <dgm:prSet phldrT="[Text]"/>
      <dgm:spPr/>
      <dgm:t>
        <a:bodyPr/>
        <a:lstStyle/>
        <a:p>
          <a:r>
            <a:rPr lang="en-GB" dirty="0"/>
            <a:t>Prioritises quality and relevancy to display the best content to the most people</a:t>
          </a:r>
        </a:p>
      </dgm:t>
    </dgm:pt>
    <dgm:pt modelId="{6CD069FD-F8E0-ED43-AB22-EAAC03FC07B2}" type="parTrans" cxnId="{3EF58956-C6ED-794B-AA60-109FBF095C1D}">
      <dgm:prSet/>
      <dgm:spPr/>
      <dgm:t>
        <a:bodyPr/>
        <a:lstStyle/>
        <a:p>
          <a:endParaRPr lang="en-GB"/>
        </a:p>
      </dgm:t>
    </dgm:pt>
    <dgm:pt modelId="{8EEFC5CA-598A-AB44-9397-F15CF7156A8A}" type="sibTrans" cxnId="{3EF58956-C6ED-794B-AA60-109FBF095C1D}">
      <dgm:prSet/>
      <dgm:spPr/>
      <dgm:t>
        <a:bodyPr/>
        <a:lstStyle/>
        <a:p>
          <a:endParaRPr lang="en-GB"/>
        </a:p>
      </dgm:t>
    </dgm:pt>
    <dgm:pt modelId="{A9282190-9BE2-364D-B8B1-B152DEFF88A4}">
      <dgm:prSet/>
      <dgm:spPr/>
      <dgm:t>
        <a:bodyPr/>
        <a:lstStyle/>
        <a:p>
          <a:r>
            <a:rPr lang="en-GB" dirty="0"/>
            <a:t>Twitter</a:t>
          </a:r>
        </a:p>
      </dgm:t>
    </dgm:pt>
    <dgm:pt modelId="{2DE1FBCB-B7B0-2C4D-881B-52A52F683A58}" type="parTrans" cxnId="{C4283598-CE3B-F440-A2F5-AB102317FFCF}">
      <dgm:prSet/>
      <dgm:spPr/>
      <dgm:t>
        <a:bodyPr/>
        <a:lstStyle/>
        <a:p>
          <a:endParaRPr lang="en-GB"/>
        </a:p>
      </dgm:t>
    </dgm:pt>
    <dgm:pt modelId="{88DFA74F-22BC-F74A-8CDB-577B44BDF37D}" type="sibTrans" cxnId="{C4283598-CE3B-F440-A2F5-AB102317FFCF}">
      <dgm:prSet/>
      <dgm:spPr/>
      <dgm:t>
        <a:bodyPr/>
        <a:lstStyle/>
        <a:p>
          <a:endParaRPr lang="en-GB"/>
        </a:p>
      </dgm:t>
    </dgm:pt>
    <dgm:pt modelId="{58BFC287-54CA-C24F-A37D-6CD713BA5BBC}">
      <dgm:prSet/>
      <dgm:spPr/>
      <dgm:t>
        <a:bodyPr/>
        <a:lstStyle/>
        <a:p>
          <a:r>
            <a:rPr lang="en-GB" dirty="0"/>
            <a:t>Prioritises timing and relevancy to provide users with most relevant content</a:t>
          </a:r>
        </a:p>
      </dgm:t>
    </dgm:pt>
    <dgm:pt modelId="{F6114F4A-862D-1546-AB86-DAACBFCB06A0}" type="parTrans" cxnId="{F54623E2-48FD-5743-832B-2FD77DAD8F79}">
      <dgm:prSet/>
      <dgm:spPr/>
      <dgm:t>
        <a:bodyPr/>
        <a:lstStyle/>
        <a:p>
          <a:endParaRPr lang="en-GB"/>
        </a:p>
      </dgm:t>
    </dgm:pt>
    <dgm:pt modelId="{844DF300-8159-844F-AE2C-31825FFC654B}" type="sibTrans" cxnId="{F54623E2-48FD-5743-832B-2FD77DAD8F79}">
      <dgm:prSet/>
      <dgm:spPr/>
      <dgm:t>
        <a:bodyPr/>
        <a:lstStyle/>
        <a:p>
          <a:endParaRPr lang="en-GB"/>
        </a:p>
      </dgm:t>
    </dgm:pt>
    <dgm:pt modelId="{4DC15CF6-3D94-6D40-891A-E451FB2A79E6}" type="pres">
      <dgm:prSet presAssocID="{9FAC7F87-A637-094B-8A74-8F14EDA0364B}" presName="Name0" presStyleCnt="0">
        <dgm:presLayoutVars>
          <dgm:dir/>
          <dgm:animLvl val="lvl"/>
          <dgm:resizeHandles val="exact"/>
        </dgm:presLayoutVars>
      </dgm:prSet>
      <dgm:spPr/>
    </dgm:pt>
    <dgm:pt modelId="{F458DEC9-6259-4747-A04A-FC00B2984C09}" type="pres">
      <dgm:prSet presAssocID="{03460E95-DCDF-6E48-91FB-20C5E6D04BE9}" presName="composite" presStyleCnt="0"/>
      <dgm:spPr/>
    </dgm:pt>
    <dgm:pt modelId="{07833E2C-627B-0243-A76D-49BAE94866CE}" type="pres">
      <dgm:prSet presAssocID="{03460E95-DCDF-6E48-91FB-20C5E6D04BE9}" presName="parTx" presStyleLbl="alignNode1" presStyleIdx="0" presStyleCnt="4">
        <dgm:presLayoutVars>
          <dgm:chMax val="0"/>
          <dgm:chPref val="0"/>
          <dgm:bulletEnabled val="1"/>
        </dgm:presLayoutVars>
      </dgm:prSet>
      <dgm:spPr/>
    </dgm:pt>
    <dgm:pt modelId="{5A542873-914E-094D-B92D-638401BE3F66}" type="pres">
      <dgm:prSet presAssocID="{03460E95-DCDF-6E48-91FB-20C5E6D04BE9}" presName="desTx" presStyleLbl="alignAccFollowNode1" presStyleIdx="0" presStyleCnt="4">
        <dgm:presLayoutVars>
          <dgm:bulletEnabled val="1"/>
        </dgm:presLayoutVars>
      </dgm:prSet>
      <dgm:spPr/>
    </dgm:pt>
    <dgm:pt modelId="{9D4E165F-001E-164C-8E73-E27EB3C56EE0}" type="pres">
      <dgm:prSet presAssocID="{895940DE-64F7-1145-B2A9-36B4A641A3E3}" presName="space" presStyleCnt="0"/>
      <dgm:spPr/>
    </dgm:pt>
    <dgm:pt modelId="{E67D2E84-4E16-4D41-8813-5E6A16AF0C01}" type="pres">
      <dgm:prSet presAssocID="{A9282190-9BE2-364D-B8B1-B152DEFF88A4}" presName="composite" presStyleCnt="0"/>
      <dgm:spPr/>
    </dgm:pt>
    <dgm:pt modelId="{CFBE3EE4-1FF7-7745-96FD-18576173E56A}" type="pres">
      <dgm:prSet presAssocID="{A9282190-9BE2-364D-B8B1-B152DEFF88A4}" presName="parTx" presStyleLbl="alignNode1" presStyleIdx="1" presStyleCnt="4">
        <dgm:presLayoutVars>
          <dgm:chMax val="0"/>
          <dgm:chPref val="0"/>
          <dgm:bulletEnabled val="1"/>
        </dgm:presLayoutVars>
      </dgm:prSet>
      <dgm:spPr/>
    </dgm:pt>
    <dgm:pt modelId="{2F8EBCF4-174A-254E-A2A2-3A51D1E8871E}" type="pres">
      <dgm:prSet presAssocID="{A9282190-9BE2-364D-B8B1-B152DEFF88A4}" presName="desTx" presStyleLbl="alignAccFollowNode1" presStyleIdx="1" presStyleCnt="4">
        <dgm:presLayoutVars>
          <dgm:bulletEnabled val="1"/>
        </dgm:presLayoutVars>
      </dgm:prSet>
      <dgm:spPr/>
    </dgm:pt>
    <dgm:pt modelId="{44ABB628-368E-4F4B-BC03-481724CFCD87}" type="pres">
      <dgm:prSet presAssocID="{88DFA74F-22BC-F74A-8CDB-577B44BDF37D}" presName="space" presStyleCnt="0"/>
      <dgm:spPr/>
    </dgm:pt>
    <dgm:pt modelId="{B5E1F4A0-6607-884F-A673-F9B0287E5B19}" type="pres">
      <dgm:prSet presAssocID="{80469C0B-9AA3-E048-9D08-893D4AD9AAA5}" presName="composite" presStyleCnt="0"/>
      <dgm:spPr/>
    </dgm:pt>
    <dgm:pt modelId="{17FE3FB9-95E8-FD4D-BAE4-C27EB2A6F676}" type="pres">
      <dgm:prSet presAssocID="{80469C0B-9AA3-E048-9D08-893D4AD9AAA5}" presName="parTx" presStyleLbl="alignNode1" presStyleIdx="2" presStyleCnt="4">
        <dgm:presLayoutVars>
          <dgm:chMax val="0"/>
          <dgm:chPref val="0"/>
          <dgm:bulletEnabled val="1"/>
        </dgm:presLayoutVars>
      </dgm:prSet>
      <dgm:spPr/>
    </dgm:pt>
    <dgm:pt modelId="{E602CB7C-3D77-2348-BAA6-63AB0FE3F7D5}" type="pres">
      <dgm:prSet presAssocID="{80469C0B-9AA3-E048-9D08-893D4AD9AAA5}" presName="desTx" presStyleLbl="alignAccFollowNode1" presStyleIdx="2" presStyleCnt="4">
        <dgm:presLayoutVars>
          <dgm:bulletEnabled val="1"/>
        </dgm:presLayoutVars>
      </dgm:prSet>
      <dgm:spPr/>
    </dgm:pt>
    <dgm:pt modelId="{3C0C92A6-AEC3-C04C-BD0E-209ED1807B42}" type="pres">
      <dgm:prSet presAssocID="{8DDF41FC-A363-DD43-87B4-6ED45F4CE3D3}" presName="space" presStyleCnt="0"/>
      <dgm:spPr/>
    </dgm:pt>
    <dgm:pt modelId="{CF9DA8C2-6306-C547-ADE9-FCDA504830F3}" type="pres">
      <dgm:prSet presAssocID="{72B58E65-C24F-8E4D-9FC3-190BCB1FC79C}" presName="composite" presStyleCnt="0"/>
      <dgm:spPr/>
    </dgm:pt>
    <dgm:pt modelId="{D112CFC5-6C19-D446-91F6-B91A538A6E05}" type="pres">
      <dgm:prSet presAssocID="{72B58E65-C24F-8E4D-9FC3-190BCB1FC79C}" presName="parTx" presStyleLbl="alignNode1" presStyleIdx="3" presStyleCnt="4">
        <dgm:presLayoutVars>
          <dgm:chMax val="0"/>
          <dgm:chPref val="0"/>
          <dgm:bulletEnabled val="1"/>
        </dgm:presLayoutVars>
      </dgm:prSet>
      <dgm:spPr/>
    </dgm:pt>
    <dgm:pt modelId="{2132BEF3-3ACF-5348-9DE3-83EEBB4ACF6C}" type="pres">
      <dgm:prSet presAssocID="{72B58E65-C24F-8E4D-9FC3-190BCB1FC79C}" presName="desTx" presStyleLbl="alignAccFollowNode1" presStyleIdx="3" presStyleCnt="4">
        <dgm:presLayoutVars>
          <dgm:bulletEnabled val="1"/>
        </dgm:presLayoutVars>
      </dgm:prSet>
      <dgm:spPr/>
    </dgm:pt>
  </dgm:ptLst>
  <dgm:cxnLst>
    <dgm:cxn modelId="{D1CA8217-9320-D94D-8172-C98316B30516}" type="presOf" srcId="{A9282190-9BE2-364D-B8B1-B152DEFF88A4}" destId="{CFBE3EE4-1FF7-7745-96FD-18576173E56A}" srcOrd="0" destOrd="0" presId="urn:microsoft.com/office/officeart/2005/8/layout/hList1"/>
    <dgm:cxn modelId="{8722562B-C6EF-D04D-95E8-E66FCC440075}" type="presOf" srcId="{72B58E65-C24F-8E4D-9FC3-190BCB1FC79C}" destId="{D112CFC5-6C19-D446-91F6-B91A538A6E05}" srcOrd="0" destOrd="0" presId="urn:microsoft.com/office/officeart/2005/8/layout/hList1"/>
    <dgm:cxn modelId="{3F495D5B-8D6E-5047-9590-980BD3BB6952}" type="presOf" srcId="{80469C0B-9AA3-E048-9D08-893D4AD9AAA5}" destId="{17FE3FB9-95E8-FD4D-BAE4-C27EB2A6F676}" srcOrd="0" destOrd="0" presId="urn:microsoft.com/office/officeart/2005/8/layout/hList1"/>
    <dgm:cxn modelId="{26AA8E5E-BE77-FB49-9714-13AE7E4EFA1C}" type="presOf" srcId="{F94B7CF0-0BF3-AC48-A896-2A7FF7E73759}" destId="{5A542873-914E-094D-B92D-638401BE3F66}" srcOrd="0" destOrd="0" presId="urn:microsoft.com/office/officeart/2005/8/layout/hList1"/>
    <dgm:cxn modelId="{88BC7B5F-2462-D74F-9B1A-0CBDA269679F}" type="presOf" srcId="{58BFC287-54CA-C24F-A37D-6CD713BA5BBC}" destId="{2F8EBCF4-174A-254E-A2A2-3A51D1E8871E}" srcOrd="0" destOrd="0" presId="urn:microsoft.com/office/officeart/2005/8/layout/hList1"/>
    <dgm:cxn modelId="{79465660-3A48-5748-9FE1-F20EF2761587}" type="presOf" srcId="{DCF8C6EE-72B6-7F40-80A3-34CDC55DDC98}" destId="{2132BEF3-3ACF-5348-9DE3-83EEBB4ACF6C}" srcOrd="0" destOrd="0" presId="urn:microsoft.com/office/officeart/2005/8/layout/hList1"/>
    <dgm:cxn modelId="{3EDB664C-CFB1-C041-8A75-D33297221D7A}" srcId="{03460E95-DCDF-6E48-91FB-20C5E6D04BE9}" destId="{F94B7CF0-0BF3-AC48-A896-2A7FF7E73759}" srcOrd="0" destOrd="0" parTransId="{4D76F228-6226-5B49-9CE1-6739112D2AB7}" sibTransId="{451628BF-5D0C-AD4A-8FE8-EA93645E85CC}"/>
    <dgm:cxn modelId="{969A926D-E4E0-1D41-9DF3-E768118F31CE}" type="presOf" srcId="{03460E95-DCDF-6E48-91FB-20C5E6D04BE9}" destId="{07833E2C-627B-0243-A76D-49BAE94866CE}" srcOrd="0" destOrd="0" presId="urn:microsoft.com/office/officeart/2005/8/layout/hList1"/>
    <dgm:cxn modelId="{3EF58956-C6ED-794B-AA60-109FBF095C1D}" srcId="{72B58E65-C24F-8E4D-9FC3-190BCB1FC79C}" destId="{DCF8C6EE-72B6-7F40-80A3-34CDC55DDC98}" srcOrd="0" destOrd="0" parTransId="{6CD069FD-F8E0-ED43-AB22-EAAC03FC07B2}" sibTransId="{8EEFC5CA-598A-AB44-9397-F15CF7156A8A}"/>
    <dgm:cxn modelId="{1F4D2694-C210-6543-A7B9-F10851473782}" srcId="{9FAC7F87-A637-094B-8A74-8F14EDA0364B}" destId="{72B58E65-C24F-8E4D-9FC3-190BCB1FC79C}" srcOrd="3" destOrd="0" parTransId="{CAE22E05-B286-484A-8589-BF44182805A6}" sibTransId="{5A193FBF-34A5-4642-AA12-140A710880EA}"/>
    <dgm:cxn modelId="{C4283598-CE3B-F440-A2F5-AB102317FFCF}" srcId="{9FAC7F87-A637-094B-8A74-8F14EDA0364B}" destId="{A9282190-9BE2-364D-B8B1-B152DEFF88A4}" srcOrd="1" destOrd="0" parTransId="{2DE1FBCB-B7B0-2C4D-881B-52A52F683A58}" sibTransId="{88DFA74F-22BC-F74A-8CDB-577B44BDF37D}"/>
    <dgm:cxn modelId="{1C8B3DB3-8AC6-A144-9622-3A292D3E44CE}" srcId="{9FAC7F87-A637-094B-8A74-8F14EDA0364B}" destId="{03460E95-DCDF-6E48-91FB-20C5E6D04BE9}" srcOrd="0" destOrd="0" parTransId="{74C5EF4A-A21D-3F43-A3F5-97D826549B14}" sibTransId="{895940DE-64F7-1145-B2A9-36B4A641A3E3}"/>
    <dgm:cxn modelId="{8A7404BC-0153-1D48-A9E4-FE9F511F97B0}" type="presOf" srcId="{FC1AC389-CF3F-B441-9DF4-AADC25CDB966}" destId="{E602CB7C-3D77-2348-BAA6-63AB0FE3F7D5}" srcOrd="0" destOrd="0" presId="urn:microsoft.com/office/officeart/2005/8/layout/hList1"/>
    <dgm:cxn modelId="{5502BFC5-B03E-D54B-A8A4-B1DBAF132F5E}" srcId="{9FAC7F87-A637-094B-8A74-8F14EDA0364B}" destId="{80469C0B-9AA3-E048-9D08-893D4AD9AAA5}" srcOrd="2" destOrd="0" parTransId="{02B42313-A8CC-B248-B651-F997AFD49A7D}" sibTransId="{8DDF41FC-A363-DD43-87B4-6ED45F4CE3D3}"/>
    <dgm:cxn modelId="{F54623E2-48FD-5743-832B-2FD77DAD8F79}" srcId="{A9282190-9BE2-364D-B8B1-B152DEFF88A4}" destId="{58BFC287-54CA-C24F-A37D-6CD713BA5BBC}" srcOrd="0" destOrd="0" parTransId="{F6114F4A-862D-1546-AB86-DAACBFCB06A0}" sibTransId="{844DF300-8159-844F-AE2C-31825FFC654B}"/>
    <dgm:cxn modelId="{483F8AF7-2D89-3D42-8197-5E0711CEA977}" srcId="{80469C0B-9AA3-E048-9D08-893D4AD9AAA5}" destId="{FC1AC389-CF3F-B441-9DF4-AADC25CDB966}" srcOrd="0" destOrd="0" parTransId="{620F3C0B-CB3C-A041-88D5-98A449EA616D}" sibTransId="{A89F17A8-851C-CB47-9B15-0655382AED0B}"/>
    <dgm:cxn modelId="{3AD819FA-E736-B648-A09E-0389DA7C1A29}" type="presOf" srcId="{9FAC7F87-A637-094B-8A74-8F14EDA0364B}" destId="{4DC15CF6-3D94-6D40-891A-E451FB2A79E6}" srcOrd="0" destOrd="0" presId="urn:microsoft.com/office/officeart/2005/8/layout/hList1"/>
    <dgm:cxn modelId="{5795CE72-573A-1C42-9602-55409245F97C}" type="presParOf" srcId="{4DC15CF6-3D94-6D40-891A-E451FB2A79E6}" destId="{F458DEC9-6259-4747-A04A-FC00B2984C09}" srcOrd="0" destOrd="0" presId="urn:microsoft.com/office/officeart/2005/8/layout/hList1"/>
    <dgm:cxn modelId="{E1F604D5-8F42-6F49-9172-800A9FD946F6}" type="presParOf" srcId="{F458DEC9-6259-4747-A04A-FC00B2984C09}" destId="{07833E2C-627B-0243-A76D-49BAE94866CE}" srcOrd="0" destOrd="0" presId="urn:microsoft.com/office/officeart/2005/8/layout/hList1"/>
    <dgm:cxn modelId="{9BC9A2D3-D1E6-0E4D-9D12-8F8E5ED16D3D}" type="presParOf" srcId="{F458DEC9-6259-4747-A04A-FC00B2984C09}" destId="{5A542873-914E-094D-B92D-638401BE3F66}" srcOrd="1" destOrd="0" presId="urn:microsoft.com/office/officeart/2005/8/layout/hList1"/>
    <dgm:cxn modelId="{12552457-4AE7-4642-AE85-26533DB54AF0}" type="presParOf" srcId="{4DC15CF6-3D94-6D40-891A-E451FB2A79E6}" destId="{9D4E165F-001E-164C-8E73-E27EB3C56EE0}" srcOrd="1" destOrd="0" presId="urn:microsoft.com/office/officeart/2005/8/layout/hList1"/>
    <dgm:cxn modelId="{BB595FEC-EA24-D54D-9D3C-992FBF87D6DD}" type="presParOf" srcId="{4DC15CF6-3D94-6D40-891A-E451FB2A79E6}" destId="{E67D2E84-4E16-4D41-8813-5E6A16AF0C01}" srcOrd="2" destOrd="0" presId="urn:microsoft.com/office/officeart/2005/8/layout/hList1"/>
    <dgm:cxn modelId="{EB2C4FAB-91E8-8546-A4BA-7F1DBDF79CE9}" type="presParOf" srcId="{E67D2E84-4E16-4D41-8813-5E6A16AF0C01}" destId="{CFBE3EE4-1FF7-7745-96FD-18576173E56A}" srcOrd="0" destOrd="0" presId="urn:microsoft.com/office/officeart/2005/8/layout/hList1"/>
    <dgm:cxn modelId="{BE4F1A6D-9E43-8B4F-A828-2B9A50768184}" type="presParOf" srcId="{E67D2E84-4E16-4D41-8813-5E6A16AF0C01}" destId="{2F8EBCF4-174A-254E-A2A2-3A51D1E8871E}" srcOrd="1" destOrd="0" presId="urn:microsoft.com/office/officeart/2005/8/layout/hList1"/>
    <dgm:cxn modelId="{83DF1198-DAAA-7842-A623-A5122BB1B153}" type="presParOf" srcId="{4DC15CF6-3D94-6D40-891A-E451FB2A79E6}" destId="{44ABB628-368E-4F4B-BC03-481724CFCD87}" srcOrd="3" destOrd="0" presId="urn:microsoft.com/office/officeart/2005/8/layout/hList1"/>
    <dgm:cxn modelId="{4C60EC68-7BEF-E84B-9BB1-E16EB7617F83}" type="presParOf" srcId="{4DC15CF6-3D94-6D40-891A-E451FB2A79E6}" destId="{B5E1F4A0-6607-884F-A673-F9B0287E5B19}" srcOrd="4" destOrd="0" presId="urn:microsoft.com/office/officeart/2005/8/layout/hList1"/>
    <dgm:cxn modelId="{0736F22B-3A44-0740-AE6F-6CCC113DDF8F}" type="presParOf" srcId="{B5E1F4A0-6607-884F-A673-F9B0287E5B19}" destId="{17FE3FB9-95E8-FD4D-BAE4-C27EB2A6F676}" srcOrd="0" destOrd="0" presId="urn:microsoft.com/office/officeart/2005/8/layout/hList1"/>
    <dgm:cxn modelId="{7E7C1AC2-3B24-BC4C-BCB3-285C1825AFE4}" type="presParOf" srcId="{B5E1F4A0-6607-884F-A673-F9B0287E5B19}" destId="{E602CB7C-3D77-2348-BAA6-63AB0FE3F7D5}" srcOrd="1" destOrd="0" presId="urn:microsoft.com/office/officeart/2005/8/layout/hList1"/>
    <dgm:cxn modelId="{97EF50C8-58D7-C048-8A33-4970FEA6D5F5}" type="presParOf" srcId="{4DC15CF6-3D94-6D40-891A-E451FB2A79E6}" destId="{3C0C92A6-AEC3-C04C-BD0E-209ED1807B42}" srcOrd="5" destOrd="0" presId="urn:microsoft.com/office/officeart/2005/8/layout/hList1"/>
    <dgm:cxn modelId="{04FAE073-705E-8749-96ED-298690233064}" type="presParOf" srcId="{4DC15CF6-3D94-6D40-891A-E451FB2A79E6}" destId="{CF9DA8C2-6306-C547-ADE9-FCDA504830F3}" srcOrd="6" destOrd="0" presId="urn:microsoft.com/office/officeart/2005/8/layout/hList1"/>
    <dgm:cxn modelId="{1590576D-D4C3-754C-A036-42CEB5286E3E}" type="presParOf" srcId="{CF9DA8C2-6306-C547-ADE9-FCDA504830F3}" destId="{D112CFC5-6C19-D446-91F6-B91A538A6E05}" srcOrd="0" destOrd="0" presId="urn:microsoft.com/office/officeart/2005/8/layout/hList1"/>
    <dgm:cxn modelId="{D0F44140-C1ED-9042-ABF4-E08BABBF8486}" type="presParOf" srcId="{CF9DA8C2-6306-C547-ADE9-FCDA504830F3}" destId="{2132BEF3-3ACF-5348-9DE3-83EEBB4ACF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EF88F-67A4-004B-9E76-D3B273207D25}" type="doc">
      <dgm:prSet loTypeId="urn:microsoft.com/office/officeart/2005/8/layout/default" loCatId="process" qsTypeId="urn:microsoft.com/office/officeart/2005/8/quickstyle/simple1" qsCatId="simple" csTypeId="urn:microsoft.com/office/officeart/2005/8/colors/colorful2" csCatId="colorful"/>
      <dgm:spPr/>
      <dgm:t>
        <a:bodyPr/>
        <a:lstStyle/>
        <a:p>
          <a:endParaRPr lang="en-US"/>
        </a:p>
      </dgm:t>
    </dgm:pt>
    <dgm:pt modelId="{E054086F-10D9-2D46-BC07-2BB1C90F4BC5}">
      <dgm:prSet custT="1"/>
      <dgm:spPr/>
      <dgm:t>
        <a:bodyPr/>
        <a:lstStyle/>
        <a:p>
          <a:r>
            <a:rPr lang="en-GB" sz="2400" b="1" dirty="0"/>
            <a:t>Attractive</a:t>
          </a:r>
        </a:p>
      </dgm:t>
    </dgm:pt>
    <dgm:pt modelId="{5DFCE53E-D555-E645-8DD9-43EC1CFAE8A8}" type="parTrans" cxnId="{F0DC04A0-34EE-0843-A122-1C6133A40092}">
      <dgm:prSet/>
      <dgm:spPr/>
      <dgm:t>
        <a:bodyPr/>
        <a:lstStyle/>
        <a:p>
          <a:endParaRPr lang="en-US">
            <a:solidFill>
              <a:schemeClr val="bg1"/>
            </a:solidFill>
          </a:endParaRPr>
        </a:p>
      </dgm:t>
    </dgm:pt>
    <dgm:pt modelId="{21B9557B-45CF-3A45-8BC6-BFF41A4DC3C7}" type="sibTrans" cxnId="{F0DC04A0-34EE-0843-A122-1C6133A40092}">
      <dgm:prSet/>
      <dgm:spPr/>
      <dgm:t>
        <a:bodyPr/>
        <a:lstStyle/>
        <a:p>
          <a:endParaRPr lang="en-US">
            <a:solidFill>
              <a:schemeClr val="bg1"/>
            </a:solidFill>
          </a:endParaRPr>
        </a:p>
      </dgm:t>
    </dgm:pt>
    <dgm:pt modelId="{2FF87274-229D-5C47-B8E2-76350C0D00B4}">
      <dgm:prSet custT="1"/>
      <dgm:spPr/>
      <dgm:t>
        <a:bodyPr/>
        <a:lstStyle/>
        <a:p>
          <a:r>
            <a:rPr lang="en-GB" sz="2400" b="1"/>
            <a:t>Discoverable</a:t>
          </a:r>
          <a:endParaRPr lang="en-GB" sz="2400" b="1" dirty="0"/>
        </a:p>
      </dgm:t>
    </dgm:pt>
    <dgm:pt modelId="{564CC0FF-1CB7-C34A-AA3D-68D4C77C24AD}" type="parTrans" cxnId="{1231F601-2787-8348-89E7-13AA8CE34DA7}">
      <dgm:prSet/>
      <dgm:spPr/>
      <dgm:t>
        <a:bodyPr/>
        <a:lstStyle/>
        <a:p>
          <a:endParaRPr lang="en-US">
            <a:solidFill>
              <a:schemeClr val="bg1"/>
            </a:solidFill>
          </a:endParaRPr>
        </a:p>
      </dgm:t>
    </dgm:pt>
    <dgm:pt modelId="{54AA0F8B-BDB6-5A4C-AC6F-F10815A03249}" type="sibTrans" cxnId="{1231F601-2787-8348-89E7-13AA8CE34DA7}">
      <dgm:prSet/>
      <dgm:spPr/>
      <dgm:t>
        <a:bodyPr/>
        <a:lstStyle/>
        <a:p>
          <a:endParaRPr lang="en-US">
            <a:solidFill>
              <a:schemeClr val="bg1"/>
            </a:solidFill>
          </a:endParaRPr>
        </a:p>
      </dgm:t>
    </dgm:pt>
    <dgm:pt modelId="{3459CC64-E35D-E540-80B1-802881B845D5}">
      <dgm:prSet custT="1"/>
      <dgm:spPr/>
      <dgm:t>
        <a:bodyPr/>
        <a:lstStyle/>
        <a:p>
          <a:r>
            <a:rPr lang="en-GB" sz="2400" b="1"/>
            <a:t>Consumable</a:t>
          </a:r>
          <a:endParaRPr lang="en-GB" sz="2400" b="1" dirty="0"/>
        </a:p>
      </dgm:t>
    </dgm:pt>
    <dgm:pt modelId="{24B3F3C4-A476-7F49-9E7A-EA3E8D6E35F1}" type="parTrans" cxnId="{E9C627F4-CD0F-524B-8730-B7EF749A04ED}">
      <dgm:prSet/>
      <dgm:spPr/>
      <dgm:t>
        <a:bodyPr/>
        <a:lstStyle/>
        <a:p>
          <a:endParaRPr lang="en-US">
            <a:solidFill>
              <a:schemeClr val="bg1"/>
            </a:solidFill>
          </a:endParaRPr>
        </a:p>
      </dgm:t>
    </dgm:pt>
    <dgm:pt modelId="{CE010331-38DD-CB47-8817-D780162BD9D1}" type="sibTrans" cxnId="{E9C627F4-CD0F-524B-8730-B7EF749A04ED}">
      <dgm:prSet/>
      <dgm:spPr/>
      <dgm:t>
        <a:bodyPr/>
        <a:lstStyle/>
        <a:p>
          <a:endParaRPr lang="en-US">
            <a:solidFill>
              <a:schemeClr val="bg1"/>
            </a:solidFill>
          </a:endParaRPr>
        </a:p>
      </dgm:t>
    </dgm:pt>
    <dgm:pt modelId="{ABA628D6-8DD3-5243-8A61-7879D7373EC1}">
      <dgm:prSet custT="1"/>
      <dgm:spPr/>
      <dgm:t>
        <a:bodyPr/>
        <a:lstStyle/>
        <a:p>
          <a:r>
            <a:rPr lang="en-GB" sz="2400" b="1" dirty="0"/>
            <a:t>Understandable</a:t>
          </a:r>
        </a:p>
      </dgm:t>
    </dgm:pt>
    <dgm:pt modelId="{3F3D2A4D-EF99-0F49-AAB5-5F1A8618F215}" type="parTrans" cxnId="{8EAA4800-FEED-7449-910A-DD1B30415C9E}">
      <dgm:prSet/>
      <dgm:spPr/>
      <dgm:t>
        <a:bodyPr/>
        <a:lstStyle/>
        <a:p>
          <a:endParaRPr lang="en-US">
            <a:solidFill>
              <a:schemeClr val="bg1"/>
            </a:solidFill>
          </a:endParaRPr>
        </a:p>
      </dgm:t>
    </dgm:pt>
    <dgm:pt modelId="{755CDB69-90DB-144E-A797-EA63B63F6306}" type="sibTrans" cxnId="{8EAA4800-FEED-7449-910A-DD1B30415C9E}">
      <dgm:prSet/>
      <dgm:spPr/>
      <dgm:t>
        <a:bodyPr/>
        <a:lstStyle/>
        <a:p>
          <a:endParaRPr lang="en-US">
            <a:solidFill>
              <a:schemeClr val="bg1"/>
            </a:solidFill>
          </a:endParaRPr>
        </a:p>
      </dgm:t>
    </dgm:pt>
    <dgm:pt modelId="{2E066906-616F-9D44-8C8F-00294CE7EB7B}">
      <dgm:prSet custT="1"/>
      <dgm:spPr/>
      <dgm:t>
        <a:bodyPr/>
        <a:lstStyle/>
        <a:p>
          <a:r>
            <a:rPr lang="en-GB" sz="2800" b="1"/>
            <a:t>Shareable</a:t>
          </a:r>
          <a:endParaRPr lang="en-GB" sz="2800" b="1" dirty="0"/>
        </a:p>
      </dgm:t>
    </dgm:pt>
    <dgm:pt modelId="{1CCC3F84-836A-1147-BFCD-943D1B4F1D66}" type="parTrans" cxnId="{7D7E695E-30E2-BF44-8F6F-1C04B9CC4134}">
      <dgm:prSet/>
      <dgm:spPr/>
      <dgm:t>
        <a:bodyPr/>
        <a:lstStyle/>
        <a:p>
          <a:endParaRPr lang="en-US">
            <a:solidFill>
              <a:schemeClr val="bg1"/>
            </a:solidFill>
          </a:endParaRPr>
        </a:p>
      </dgm:t>
    </dgm:pt>
    <dgm:pt modelId="{B84380CE-4679-A942-B608-8E8A5D62335A}" type="sibTrans" cxnId="{7D7E695E-30E2-BF44-8F6F-1C04B9CC4134}">
      <dgm:prSet/>
      <dgm:spPr/>
      <dgm:t>
        <a:bodyPr/>
        <a:lstStyle/>
        <a:p>
          <a:endParaRPr lang="en-US">
            <a:solidFill>
              <a:schemeClr val="bg1"/>
            </a:solidFill>
          </a:endParaRPr>
        </a:p>
      </dgm:t>
    </dgm:pt>
    <dgm:pt modelId="{E5BF5A56-DBBD-A643-9E1F-30C6D12984C6}">
      <dgm:prSet custT="1"/>
      <dgm:spPr/>
      <dgm:t>
        <a:bodyPr/>
        <a:lstStyle/>
        <a:p>
          <a:r>
            <a:rPr lang="en-GB" sz="2400" b="1"/>
            <a:t>Actionable</a:t>
          </a:r>
          <a:r>
            <a:rPr lang="en-GB" sz="2800"/>
            <a:t> </a:t>
          </a:r>
          <a:endParaRPr lang="en-GB" sz="2800" dirty="0"/>
        </a:p>
      </dgm:t>
    </dgm:pt>
    <dgm:pt modelId="{4BF50B93-1CF8-2243-8E46-E5A0239AA856}" type="parTrans" cxnId="{335448E8-EF1C-224A-8FBA-253F213BA0C2}">
      <dgm:prSet/>
      <dgm:spPr/>
      <dgm:t>
        <a:bodyPr/>
        <a:lstStyle/>
        <a:p>
          <a:endParaRPr lang="en-US">
            <a:solidFill>
              <a:schemeClr val="bg1"/>
            </a:solidFill>
          </a:endParaRPr>
        </a:p>
      </dgm:t>
    </dgm:pt>
    <dgm:pt modelId="{7A8003CC-DC04-B849-A1D2-C5C1297F3FB0}" type="sibTrans" cxnId="{335448E8-EF1C-224A-8FBA-253F213BA0C2}">
      <dgm:prSet/>
      <dgm:spPr/>
      <dgm:t>
        <a:bodyPr/>
        <a:lstStyle/>
        <a:p>
          <a:endParaRPr lang="en-US">
            <a:solidFill>
              <a:schemeClr val="bg1"/>
            </a:solidFill>
          </a:endParaRPr>
        </a:p>
      </dgm:t>
    </dgm:pt>
    <dgm:pt modelId="{C78EC7BE-A92D-2849-9C61-50F74C1B2CC3}" type="pres">
      <dgm:prSet presAssocID="{ECAEF88F-67A4-004B-9E76-D3B273207D25}" presName="diagram" presStyleCnt="0">
        <dgm:presLayoutVars>
          <dgm:dir/>
          <dgm:resizeHandles val="exact"/>
        </dgm:presLayoutVars>
      </dgm:prSet>
      <dgm:spPr/>
    </dgm:pt>
    <dgm:pt modelId="{91D1C335-A44A-6645-B833-EC846F4E1028}" type="pres">
      <dgm:prSet presAssocID="{E054086F-10D9-2D46-BC07-2BB1C90F4BC5}" presName="node" presStyleLbl="node1" presStyleIdx="0" presStyleCnt="6" custLinFactNeighborX="-496">
        <dgm:presLayoutVars>
          <dgm:bulletEnabled val="1"/>
        </dgm:presLayoutVars>
      </dgm:prSet>
      <dgm:spPr/>
    </dgm:pt>
    <dgm:pt modelId="{2639559B-B5C4-2E49-BBF8-1382E8FAF312}" type="pres">
      <dgm:prSet presAssocID="{21B9557B-45CF-3A45-8BC6-BFF41A4DC3C7}" presName="sibTrans" presStyleCnt="0"/>
      <dgm:spPr/>
    </dgm:pt>
    <dgm:pt modelId="{0C478D15-54BD-074D-B53A-5A21E70B3D6E}" type="pres">
      <dgm:prSet presAssocID="{2FF87274-229D-5C47-B8E2-76350C0D00B4}" presName="node" presStyleLbl="node1" presStyleIdx="1" presStyleCnt="6">
        <dgm:presLayoutVars>
          <dgm:bulletEnabled val="1"/>
        </dgm:presLayoutVars>
      </dgm:prSet>
      <dgm:spPr/>
    </dgm:pt>
    <dgm:pt modelId="{C8E6815C-F0EF-F142-BEFF-18E26E2C8ED0}" type="pres">
      <dgm:prSet presAssocID="{54AA0F8B-BDB6-5A4C-AC6F-F10815A03249}" presName="sibTrans" presStyleCnt="0"/>
      <dgm:spPr/>
    </dgm:pt>
    <dgm:pt modelId="{8CB8487D-CDE7-5240-919A-ACA2C1D48C1C}" type="pres">
      <dgm:prSet presAssocID="{3459CC64-E35D-E540-80B1-802881B845D5}" presName="node" presStyleLbl="node1" presStyleIdx="2" presStyleCnt="6">
        <dgm:presLayoutVars>
          <dgm:bulletEnabled val="1"/>
        </dgm:presLayoutVars>
      </dgm:prSet>
      <dgm:spPr/>
    </dgm:pt>
    <dgm:pt modelId="{009C73BD-D649-D649-B23A-8FD10DC3B185}" type="pres">
      <dgm:prSet presAssocID="{CE010331-38DD-CB47-8817-D780162BD9D1}" presName="sibTrans" presStyleCnt="0"/>
      <dgm:spPr/>
    </dgm:pt>
    <dgm:pt modelId="{7C51BF6F-5B7F-9A47-8684-A6A4FF631B44}" type="pres">
      <dgm:prSet presAssocID="{ABA628D6-8DD3-5243-8A61-7879D7373EC1}" presName="node" presStyleLbl="node1" presStyleIdx="3" presStyleCnt="6">
        <dgm:presLayoutVars>
          <dgm:bulletEnabled val="1"/>
        </dgm:presLayoutVars>
      </dgm:prSet>
      <dgm:spPr/>
    </dgm:pt>
    <dgm:pt modelId="{574953A2-71C9-0F43-952F-C2B1FF668F25}" type="pres">
      <dgm:prSet presAssocID="{755CDB69-90DB-144E-A797-EA63B63F6306}" presName="sibTrans" presStyleCnt="0"/>
      <dgm:spPr/>
    </dgm:pt>
    <dgm:pt modelId="{288C3847-8295-294A-9D0E-453F4FBB0720}" type="pres">
      <dgm:prSet presAssocID="{2E066906-616F-9D44-8C8F-00294CE7EB7B}" presName="node" presStyleLbl="node1" presStyleIdx="4" presStyleCnt="6">
        <dgm:presLayoutVars>
          <dgm:bulletEnabled val="1"/>
        </dgm:presLayoutVars>
      </dgm:prSet>
      <dgm:spPr/>
    </dgm:pt>
    <dgm:pt modelId="{4B40BC8D-3147-6541-B75E-C3D282DCD6DC}" type="pres">
      <dgm:prSet presAssocID="{B84380CE-4679-A942-B608-8E8A5D62335A}" presName="sibTrans" presStyleCnt="0"/>
      <dgm:spPr/>
    </dgm:pt>
    <dgm:pt modelId="{CF3421E2-86D3-DC4B-A67A-A3F2C06CABB8}" type="pres">
      <dgm:prSet presAssocID="{E5BF5A56-DBBD-A643-9E1F-30C6D12984C6}" presName="node" presStyleLbl="node1" presStyleIdx="5" presStyleCnt="6">
        <dgm:presLayoutVars>
          <dgm:bulletEnabled val="1"/>
        </dgm:presLayoutVars>
      </dgm:prSet>
      <dgm:spPr/>
    </dgm:pt>
  </dgm:ptLst>
  <dgm:cxnLst>
    <dgm:cxn modelId="{8EAA4800-FEED-7449-910A-DD1B30415C9E}" srcId="{ECAEF88F-67A4-004B-9E76-D3B273207D25}" destId="{ABA628D6-8DD3-5243-8A61-7879D7373EC1}" srcOrd="3" destOrd="0" parTransId="{3F3D2A4D-EF99-0F49-AAB5-5F1A8618F215}" sibTransId="{755CDB69-90DB-144E-A797-EA63B63F6306}"/>
    <dgm:cxn modelId="{1231F601-2787-8348-89E7-13AA8CE34DA7}" srcId="{ECAEF88F-67A4-004B-9E76-D3B273207D25}" destId="{2FF87274-229D-5C47-B8E2-76350C0D00B4}" srcOrd="1" destOrd="0" parTransId="{564CC0FF-1CB7-C34A-AA3D-68D4C77C24AD}" sibTransId="{54AA0F8B-BDB6-5A4C-AC6F-F10815A03249}"/>
    <dgm:cxn modelId="{08953523-3D31-8C4F-8208-7F7F3F51F597}" type="presOf" srcId="{2E066906-616F-9D44-8C8F-00294CE7EB7B}" destId="{288C3847-8295-294A-9D0E-453F4FBB0720}" srcOrd="0" destOrd="0" presId="urn:microsoft.com/office/officeart/2005/8/layout/default"/>
    <dgm:cxn modelId="{7D7E695E-30E2-BF44-8F6F-1C04B9CC4134}" srcId="{ECAEF88F-67A4-004B-9E76-D3B273207D25}" destId="{2E066906-616F-9D44-8C8F-00294CE7EB7B}" srcOrd="4" destOrd="0" parTransId="{1CCC3F84-836A-1147-BFCD-943D1B4F1D66}" sibTransId="{B84380CE-4679-A942-B608-8E8A5D62335A}"/>
    <dgm:cxn modelId="{D6418666-45C4-2149-8CF5-406E826EAA24}" type="presOf" srcId="{2FF87274-229D-5C47-B8E2-76350C0D00B4}" destId="{0C478D15-54BD-074D-B53A-5A21E70B3D6E}" srcOrd="0" destOrd="0" presId="urn:microsoft.com/office/officeart/2005/8/layout/default"/>
    <dgm:cxn modelId="{6DCC3F7B-0E3A-AE48-B2F8-B30A3640376C}" type="presOf" srcId="{E5BF5A56-DBBD-A643-9E1F-30C6D12984C6}" destId="{CF3421E2-86D3-DC4B-A67A-A3F2C06CABB8}" srcOrd="0" destOrd="0" presId="urn:microsoft.com/office/officeart/2005/8/layout/default"/>
    <dgm:cxn modelId="{915C3180-608A-6F42-B13C-3AB875B92248}" type="presOf" srcId="{3459CC64-E35D-E540-80B1-802881B845D5}" destId="{8CB8487D-CDE7-5240-919A-ACA2C1D48C1C}" srcOrd="0" destOrd="0" presId="urn:microsoft.com/office/officeart/2005/8/layout/default"/>
    <dgm:cxn modelId="{F0DC04A0-34EE-0843-A122-1C6133A40092}" srcId="{ECAEF88F-67A4-004B-9E76-D3B273207D25}" destId="{E054086F-10D9-2D46-BC07-2BB1C90F4BC5}" srcOrd="0" destOrd="0" parTransId="{5DFCE53E-D555-E645-8DD9-43EC1CFAE8A8}" sibTransId="{21B9557B-45CF-3A45-8BC6-BFF41A4DC3C7}"/>
    <dgm:cxn modelId="{E39BF4D3-6ACD-9644-98EE-AC5B4844D16C}" type="presOf" srcId="{ECAEF88F-67A4-004B-9E76-D3B273207D25}" destId="{C78EC7BE-A92D-2849-9C61-50F74C1B2CC3}" srcOrd="0" destOrd="0" presId="urn:microsoft.com/office/officeart/2005/8/layout/default"/>
    <dgm:cxn modelId="{5B1E01DB-F198-8344-8076-E36A61C9D9E2}" type="presOf" srcId="{E054086F-10D9-2D46-BC07-2BB1C90F4BC5}" destId="{91D1C335-A44A-6645-B833-EC846F4E1028}" srcOrd="0" destOrd="0" presId="urn:microsoft.com/office/officeart/2005/8/layout/default"/>
    <dgm:cxn modelId="{335448E8-EF1C-224A-8FBA-253F213BA0C2}" srcId="{ECAEF88F-67A4-004B-9E76-D3B273207D25}" destId="{E5BF5A56-DBBD-A643-9E1F-30C6D12984C6}" srcOrd="5" destOrd="0" parTransId="{4BF50B93-1CF8-2243-8E46-E5A0239AA856}" sibTransId="{7A8003CC-DC04-B849-A1D2-C5C1297F3FB0}"/>
    <dgm:cxn modelId="{BC17C5F2-DFB5-0943-985B-1A8F6368FB3C}" type="presOf" srcId="{ABA628D6-8DD3-5243-8A61-7879D7373EC1}" destId="{7C51BF6F-5B7F-9A47-8684-A6A4FF631B44}" srcOrd="0" destOrd="0" presId="urn:microsoft.com/office/officeart/2005/8/layout/default"/>
    <dgm:cxn modelId="{E9C627F4-CD0F-524B-8730-B7EF749A04ED}" srcId="{ECAEF88F-67A4-004B-9E76-D3B273207D25}" destId="{3459CC64-E35D-E540-80B1-802881B845D5}" srcOrd="2" destOrd="0" parTransId="{24B3F3C4-A476-7F49-9E7A-EA3E8D6E35F1}" sibTransId="{CE010331-38DD-CB47-8817-D780162BD9D1}"/>
    <dgm:cxn modelId="{FB94DFD5-F666-5946-BA94-A07E7C587F14}" type="presParOf" srcId="{C78EC7BE-A92D-2849-9C61-50F74C1B2CC3}" destId="{91D1C335-A44A-6645-B833-EC846F4E1028}" srcOrd="0" destOrd="0" presId="urn:microsoft.com/office/officeart/2005/8/layout/default"/>
    <dgm:cxn modelId="{295195CD-A084-1F40-A78E-A4A89EC24EDA}" type="presParOf" srcId="{C78EC7BE-A92D-2849-9C61-50F74C1B2CC3}" destId="{2639559B-B5C4-2E49-BBF8-1382E8FAF312}" srcOrd="1" destOrd="0" presId="urn:microsoft.com/office/officeart/2005/8/layout/default"/>
    <dgm:cxn modelId="{57C1945C-4970-364F-B45C-0ADE55CBA733}" type="presParOf" srcId="{C78EC7BE-A92D-2849-9C61-50F74C1B2CC3}" destId="{0C478D15-54BD-074D-B53A-5A21E70B3D6E}" srcOrd="2" destOrd="0" presId="urn:microsoft.com/office/officeart/2005/8/layout/default"/>
    <dgm:cxn modelId="{8C597EDE-462F-7D4C-8888-727E2853BF2D}" type="presParOf" srcId="{C78EC7BE-A92D-2849-9C61-50F74C1B2CC3}" destId="{C8E6815C-F0EF-F142-BEFF-18E26E2C8ED0}" srcOrd="3" destOrd="0" presId="urn:microsoft.com/office/officeart/2005/8/layout/default"/>
    <dgm:cxn modelId="{B4E6629E-9E5F-5F48-A0F3-D40FDA8890E2}" type="presParOf" srcId="{C78EC7BE-A92D-2849-9C61-50F74C1B2CC3}" destId="{8CB8487D-CDE7-5240-919A-ACA2C1D48C1C}" srcOrd="4" destOrd="0" presId="urn:microsoft.com/office/officeart/2005/8/layout/default"/>
    <dgm:cxn modelId="{31EF3700-8F24-A64B-8DC9-935C210BCF02}" type="presParOf" srcId="{C78EC7BE-A92D-2849-9C61-50F74C1B2CC3}" destId="{009C73BD-D649-D649-B23A-8FD10DC3B185}" srcOrd="5" destOrd="0" presId="urn:microsoft.com/office/officeart/2005/8/layout/default"/>
    <dgm:cxn modelId="{26537C12-CEAC-B840-B2F6-4A74461E6435}" type="presParOf" srcId="{C78EC7BE-A92D-2849-9C61-50F74C1B2CC3}" destId="{7C51BF6F-5B7F-9A47-8684-A6A4FF631B44}" srcOrd="6" destOrd="0" presId="urn:microsoft.com/office/officeart/2005/8/layout/default"/>
    <dgm:cxn modelId="{DA199158-55C2-AA40-B1A6-7EC7FC8E2CC2}" type="presParOf" srcId="{C78EC7BE-A92D-2849-9C61-50F74C1B2CC3}" destId="{574953A2-71C9-0F43-952F-C2B1FF668F25}" srcOrd="7" destOrd="0" presId="urn:microsoft.com/office/officeart/2005/8/layout/default"/>
    <dgm:cxn modelId="{5DEAB7E6-50DA-0741-B53F-782ACB4EE75A}" type="presParOf" srcId="{C78EC7BE-A92D-2849-9C61-50F74C1B2CC3}" destId="{288C3847-8295-294A-9D0E-453F4FBB0720}" srcOrd="8" destOrd="0" presId="urn:microsoft.com/office/officeart/2005/8/layout/default"/>
    <dgm:cxn modelId="{C128BFA0-033B-AD4D-82D4-E6D73FEC1F07}" type="presParOf" srcId="{C78EC7BE-A92D-2849-9C61-50F74C1B2CC3}" destId="{4B40BC8D-3147-6541-B75E-C3D282DCD6DC}" srcOrd="9" destOrd="0" presId="urn:microsoft.com/office/officeart/2005/8/layout/default"/>
    <dgm:cxn modelId="{B4C10251-854B-DC47-B534-3AB876D0F5FE}" type="presParOf" srcId="{C78EC7BE-A92D-2849-9C61-50F74C1B2CC3}" destId="{CF3421E2-86D3-DC4B-A67A-A3F2C06CABB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33E2C-627B-0243-A76D-49BAE94866CE}">
      <dsp:nvSpPr>
        <dsp:cNvPr id="0" name=""/>
        <dsp:cNvSpPr/>
      </dsp:nvSpPr>
      <dsp:spPr>
        <a:xfrm>
          <a:off x="3167" y="859081"/>
          <a:ext cx="1904735" cy="547200"/>
        </a:xfrm>
        <a:prstGeom prst="rect">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Facebook</a:t>
          </a:r>
        </a:p>
      </dsp:txBody>
      <dsp:txXfrm>
        <a:off x="3167" y="859081"/>
        <a:ext cx="1904735" cy="547200"/>
      </dsp:txXfrm>
    </dsp:sp>
    <dsp:sp modelId="{5A542873-914E-094D-B92D-638401BE3F66}">
      <dsp:nvSpPr>
        <dsp:cNvPr id="0" name=""/>
        <dsp:cNvSpPr/>
      </dsp:nvSpPr>
      <dsp:spPr>
        <a:xfrm>
          <a:off x="3167" y="1406281"/>
          <a:ext cx="1904735" cy="230663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Prioritises meaningful interactions to generate friendly conversations</a:t>
          </a:r>
        </a:p>
      </dsp:txBody>
      <dsp:txXfrm>
        <a:off x="3167" y="1406281"/>
        <a:ext cx="1904735" cy="2306636"/>
      </dsp:txXfrm>
    </dsp:sp>
    <dsp:sp modelId="{CFBE3EE4-1FF7-7745-96FD-18576173E56A}">
      <dsp:nvSpPr>
        <dsp:cNvPr id="0" name=""/>
        <dsp:cNvSpPr/>
      </dsp:nvSpPr>
      <dsp:spPr>
        <a:xfrm>
          <a:off x="2174566" y="859081"/>
          <a:ext cx="1904735" cy="547200"/>
        </a:xfrm>
        <a:prstGeom prst="rect">
          <a:avLst/>
        </a:prstGeom>
        <a:solidFill>
          <a:schemeClr val="accent3">
            <a:shade val="80000"/>
            <a:hueOff val="-142165"/>
            <a:satOff val="-18194"/>
            <a:lumOff val="12269"/>
            <a:alphaOff val="0"/>
          </a:schemeClr>
        </a:solidFill>
        <a:ln w="12700" cap="flat" cmpd="sng" algn="ctr">
          <a:solidFill>
            <a:schemeClr val="accent3">
              <a:shade val="80000"/>
              <a:hueOff val="-142165"/>
              <a:satOff val="-18194"/>
              <a:lumOff val="12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Twitter</a:t>
          </a:r>
        </a:p>
      </dsp:txBody>
      <dsp:txXfrm>
        <a:off x="2174566" y="859081"/>
        <a:ext cx="1904735" cy="547200"/>
      </dsp:txXfrm>
    </dsp:sp>
    <dsp:sp modelId="{2F8EBCF4-174A-254E-A2A2-3A51D1E8871E}">
      <dsp:nvSpPr>
        <dsp:cNvPr id="0" name=""/>
        <dsp:cNvSpPr/>
      </dsp:nvSpPr>
      <dsp:spPr>
        <a:xfrm>
          <a:off x="2174566" y="1406281"/>
          <a:ext cx="1904735" cy="230663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Prioritises timing and relevancy to provide users with most relevant content</a:t>
          </a:r>
        </a:p>
      </dsp:txBody>
      <dsp:txXfrm>
        <a:off x="2174566" y="1406281"/>
        <a:ext cx="1904735" cy="2306636"/>
      </dsp:txXfrm>
    </dsp:sp>
    <dsp:sp modelId="{17FE3FB9-95E8-FD4D-BAE4-C27EB2A6F676}">
      <dsp:nvSpPr>
        <dsp:cNvPr id="0" name=""/>
        <dsp:cNvSpPr/>
      </dsp:nvSpPr>
      <dsp:spPr>
        <a:xfrm>
          <a:off x="4345965" y="859081"/>
          <a:ext cx="1904735" cy="547200"/>
        </a:xfrm>
        <a:prstGeom prst="rect">
          <a:avLst/>
        </a:prstGeom>
        <a:solidFill>
          <a:schemeClr val="accent3">
            <a:shade val="80000"/>
            <a:hueOff val="-284330"/>
            <a:satOff val="-36387"/>
            <a:lumOff val="24539"/>
            <a:alphaOff val="0"/>
          </a:schemeClr>
        </a:solidFill>
        <a:ln w="12700" cap="flat" cmpd="sng" algn="ctr">
          <a:solidFill>
            <a:schemeClr val="accent3">
              <a:shade val="80000"/>
              <a:hueOff val="-284330"/>
              <a:satOff val="-36387"/>
              <a:lumOff val="24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LinkedIn</a:t>
          </a:r>
        </a:p>
      </dsp:txBody>
      <dsp:txXfrm>
        <a:off x="4345965" y="859081"/>
        <a:ext cx="1904735" cy="547200"/>
      </dsp:txXfrm>
    </dsp:sp>
    <dsp:sp modelId="{E602CB7C-3D77-2348-BAA6-63AB0FE3F7D5}">
      <dsp:nvSpPr>
        <dsp:cNvPr id="0" name=""/>
        <dsp:cNvSpPr/>
      </dsp:nvSpPr>
      <dsp:spPr>
        <a:xfrm>
          <a:off x="4345965" y="1406281"/>
          <a:ext cx="1904735" cy="230663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Prioritises connection strengths and engagement to showcase quality business content</a:t>
          </a:r>
        </a:p>
      </dsp:txBody>
      <dsp:txXfrm>
        <a:off x="4345965" y="1406281"/>
        <a:ext cx="1904735" cy="2306636"/>
      </dsp:txXfrm>
    </dsp:sp>
    <dsp:sp modelId="{D112CFC5-6C19-D446-91F6-B91A538A6E05}">
      <dsp:nvSpPr>
        <dsp:cNvPr id="0" name=""/>
        <dsp:cNvSpPr/>
      </dsp:nvSpPr>
      <dsp:spPr>
        <a:xfrm>
          <a:off x="6517364" y="859081"/>
          <a:ext cx="1904735" cy="547200"/>
        </a:xfrm>
        <a:prstGeom prst="rect">
          <a:avLst/>
        </a:prstGeom>
        <a:solidFill>
          <a:schemeClr val="accent3">
            <a:shade val="80000"/>
            <a:hueOff val="-426496"/>
            <a:satOff val="-54581"/>
            <a:lumOff val="36808"/>
            <a:alphaOff val="0"/>
          </a:schemeClr>
        </a:solidFill>
        <a:ln w="12700" cap="flat" cmpd="sng" algn="ctr">
          <a:solidFill>
            <a:schemeClr val="accent3">
              <a:shade val="80000"/>
              <a:hueOff val="-426496"/>
              <a:satOff val="-54581"/>
              <a:lumOff val="368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Instagram</a:t>
          </a:r>
        </a:p>
      </dsp:txBody>
      <dsp:txXfrm>
        <a:off x="6517364" y="859081"/>
        <a:ext cx="1904735" cy="547200"/>
      </dsp:txXfrm>
    </dsp:sp>
    <dsp:sp modelId="{2132BEF3-3ACF-5348-9DE3-83EEBB4ACF6C}">
      <dsp:nvSpPr>
        <dsp:cNvPr id="0" name=""/>
        <dsp:cNvSpPr/>
      </dsp:nvSpPr>
      <dsp:spPr>
        <a:xfrm>
          <a:off x="6517364" y="1406281"/>
          <a:ext cx="1904735" cy="230663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Prioritises quality and relevancy to display the best content to the most people</a:t>
          </a:r>
        </a:p>
      </dsp:txBody>
      <dsp:txXfrm>
        <a:off x="6517364" y="1406281"/>
        <a:ext cx="1904735" cy="2306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C335-A44A-6645-B833-EC846F4E1028}">
      <dsp:nvSpPr>
        <dsp:cNvPr id="0" name=""/>
        <dsp:cNvSpPr/>
      </dsp:nvSpPr>
      <dsp:spPr>
        <a:xfrm>
          <a:off x="304144" y="1375"/>
          <a:ext cx="3364271" cy="20185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Attractive</a:t>
          </a:r>
        </a:p>
      </dsp:txBody>
      <dsp:txXfrm>
        <a:off x="304144" y="1375"/>
        <a:ext cx="3364271" cy="2018562"/>
      </dsp:txXfrm>
    </dsp:sp>
    <dsp:sp modelId="{0C478D15-54BD-074D-B53A-5A21E70B3D6E}">
      <dsp:nvSpPr>
        <dsp:cNvPr id="0" name=""/>
        <dsp:cNvSpPr/>
      </dsp:nvSpPr>
      <dsp:spPr>
        <a:xfrm>
          <a:off x="4021529" y="1375"/>
          <a:ext cx="3364271" cy="2018562"/>
        </a:xfrm>
        <a:prstGeom prst="rect">
          <a:avLst/>
        </a:prstGeom>
        <a:solidFill>
          <a:schemeClr val="accent2">
            <a:hueOff val="-150701"/>
            <a:satOff val="-4736"/>
            <a:lumOff val="2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Discoverable</a:t>
          </a:r>
          <a:endParaRPr lang="en-GB" sz="2400" b="1" kern="1200" dirty="0"/>
        </a:p>
      </dsp:txBody>
      <dsp:txXfrm>
        <a:off x="4021529" y="1375"/>
        <a:ext cx="3364271" cy="2018562"/>
      </dsp:txXfrm>
    </dsp:sp>
    <dsp:sp modelId="{8CB8487D-CDE7-5240-919A-ACA2C1D48C1C}">
      <dsp:nvSpPr>
        <dsp:cNvPr id="0" name=""/>
        <dsp:cNvSpPr/>
      </dsp:nvSpPr>
      <dsp:spPr>
        <a:xfrm>
          <a:off x="7722228" y="1375"/>
          <a:ext cx="3364271" cy="2018562"/>
        </a:xfrm>
        <a:prstGeom prst="rect">
          <a:avLst/>
        </a:prstGeom>
        <a:solidFill>
          <a:schemeClr val="accent2">
            <a:hueOff val="-301402"/>
            <a:satOff val="-9471"/>
            <a:lumOff val="4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Consumable</a:t>
          </a:r>
          <a:endParaRPr lang="en-GB" sz="2400" b="1" kern="1200" dirty="0"/>
        </a:p>
      </dsp:txBody>
      <dsp:txXfrm>
        <a:off x="7722228" y="1375"/>
        <a:ext cx="3364271" cy="2018562"/>
      </dsp:txXfrm>
    </dsp:sp>
    <dsp:sp modelId="{7C51BF6F-5B7F-9A47-8684-A6A4FF631B44}">
      <dsp:nvSpPr>
        <dsp:cNvPr id="0" name=""/>
        <dsp:cNvSpPr/>
      </dsp:nvSpPr>
      <dsp:spPr>
        <a:xfrm>
          <a:off x="320831" y="2356365"/>
          <a:ext cx="3364271" cy="2018562"/>
        </a:xfrm>
        <a:prstGeom prst="rect">
          <a:avLst/>
        </a:prstGeom>
        <a:solidFill>
          <a:schemeClr val="accent2">
            <a:hueOff val="-452103"/>
            <a:satOff val="-14207"/>
            <a:lumOff val="6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Understandable</a:t>
          </a:r>
        </a:p>
      </dsp:txBody>
      <dsp:txXfrm>
        <a:off x="320831" y="2356365"/>
        <a:ext cx="3364271" cy="2018562"/>
      </dsp:txXfrm>
    </dsp:sp>
    <dsp:sp modelId="{288C3847-8295-294A-9D0E-453F4FBB0720}">
      <dsp:nvSpPr>
        <dsp:cNvPr id="0" name=""/>
        <dsp:cNvSpPr/>
      </dsp:nvSpPr>
      <dsp:spPr>
        <a:xfrm>
          <a:off x="4021529" y="2356365"/>
          <a:ext cx="3364271" cy="2018562"/>
        </a:xfrm>
        <a:prstGeom prst="rect">
          <a:avLst/>
        </a:prstGeom>
        <a:solidFill>
          <a:schemeClr val="accent2">
            <a:hueOff val="-602804"/>
            <a:satOff val="-18942"/>
            <a:lumOff val="9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Shareable</a:t>
          </a:r>
          <a:endParaRPr lang="en-GB" sz="2800" b="1" kern="1200" dirty="0"/>
        </a:p>
      </dsp:txBody>
      <dsp:txXfrm>
        <a:off x="4021529" y="2356365"/>
        <a:ext cx="3364271" cy="2018562"/>
      </dsp:txXfrm>
    </dsp:sp>
    <dsp:sp modelId="{CF3421E2-86D3-DC4B-A67A-A3F2C06CABB8}">
      <dsp:nvSpPr>
        <dsp:cNvPr id="0" name=""/>
        <dsp:cNvSpPr/>
      </dsp:nvSpPr>
      <dsp:spPr>
        <a:xfrm>
          <a:off x="7722228" y="2356365"/>
          <a:ext cx="3364271" cy="2018562"/>
        </a:xfrm>
        <a:prstGeom prst="rect">
          <a:avLst/>
        </a:prstGeom>
        <a:solidFill>
          <a:schemeClr val="accent2">
            <a:hueOff val="-753506"/>
            <a:satOff val="-23678"/>
            <a:lumOff val="11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Actionable</a:t>
          </a:r>
          <a:r>
            <a:rPr lang="en-GB" sz="2800" kern="1200"/>
            <a:t> </a:t>
          </a:r>
          <a:endParaRPr lang="en-GB" sz="2800" kern="1200" dirty="0"/>
        </a:p>
      </dsp:txBody>
      <dsp:txXfrm>
        <a:off x="7722228" y="2356365"/>
        <a:ext cx="3364271" cy="20185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68B28-3149-467D-8240-C62D91C99408}" type="datetimeFigureOut">
              <a:rPr lang="en-GB" smtClean="0"/>
              <a:t>28/11/2022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0506F-7322-4A69-B5F5-ED45558A1D27}" type="slidenum">
              <a:rPr lang="en-GB" smtClean="0"/>
              <a:t>‹#›</a:t>
            </a:fld>
            <a:endParaRPr lang="en-GB" dirty="0"/>
          </a:p>
        </p:txBody>
      </p:sp>
    </p:spTree>
    <p:extLst>
      <p:ext uri="{BB962C8B-B14F-4D97-AF65-F5344CB8AC3E}">
        <p14:creationId xmlns:p14="http://schemas.microsoft.com/office/powerpoint/2010/main" val="385805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85F5DFB7-A2D6-41B1-8E6E-FED7E6AC8F04}"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1</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A85B4599-6CE1-46E9-8054-D558CABBBD7C}"/>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34F1D930-C577-4B68-B19E-8BB66558C945}"/>
              </a:ext>
            </a:extLst>
          </p:cNvPr>
          <p:cNvSpPr>
            <a:spLocks noGrp="1"/>
          </p:cNvSpPr>
          <p:nvPr>
            <p:ph type="body" idx="1"/>
          </p:nvPr>
        </p:nvSpPr>
        <p:spPr/>
        <p:txBody>
          <a:bodyPr/>
          <a:lstStyle/>
          <a:p>
            <a:endParaRPr lang="en-GB"/>
          </a:p>
        </p:txBody>
      </p:sp>
      <p:sp>
        <p:nvSpPr>
          <p:cNvPr id="8" name="Footer Placeholder 7">
            <a:extLst>
              <a:ext uri="{FF2B5EF4-FFF2-40B4-BE49-F238E27FC236}">
                <a16:creationId xmlns:a16="http://schemas.microsoft.com/office/drawing/2014/main" id="{74292621-A92D-4321-861F-CAD83D46E617}"/>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4753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29</a:t>
            </a:fld>
            <a:endParaRPr lang="en-GB" dirty="0"/>
          </a:p>
        </p:txBody>
      </p:sp>
    </p:spTree>
    <p:extLst>
      <p:ext uri="{BB962C8B-B14F-4D97-AF65-F5344CB8AC3E}">
        <p14:creationId xmlns:p14="http://schemas.microsoft.com/office/powerpoint/2010/main" val="244891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31</a:t>
            </a:fld>
            <a:endParaRPr lang="en-GB" dirty="0"/>
          </a:p>
        </p:txBody>
      </p:sp>
    </p:spTree>
    <p:extLst>
      <p:ext uri="{BB962C8B-B14F-4D97-AF65-F5344CB8AC3E}">
        <p14:creationId xmlns:p14="http://schemas.microsoft.com/office/powerpoint/2010/main" val="412806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39</a:t>
            </a:fld>
            <a:endParaRPr lang="en-GB" dirty="0"/>
          </a:p>
        </p:txBody>
      </p:sp>
    </p:spTree>
    <p:extLst>
      <p:ext uri="{BB962C8B-B14F-4D97-AF65-F5344CB8AC3E}">
        <p14:creationId xmlns:p14="http://schemas.microsoft.com/office/powerpoint/2010/main" val="400581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43</a:t>
            </a:fld>
            <a:endParaRPr lang="en-GB" dirty="0"/>
          </a:p>
        </p:txBody>
      </p:sp>
    </p:spTree>
    <p:extLst>
      <p:ext uri="{BB962C8B-B14F-4D97-AF65-F5344CB8AC3E}">
        <p14:creationId xmlns:p14="http://schemas.microsoft.com/office/powerpoint/2010/main" val="324644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49</a:t>
            </a:fld>
            <a:endParaRPr lang="en-GB" dirty="0"/>
          </a:p>
        </p:txBody>
      </p:sp>
    </p:spTree>
    <p:extLst>
      <p:ext uri="{BB962C8B-B14F-4D97-AF65-F5344CB8AC3E}">
        <p14:creationId xmlns:p14="http://schemas.microsoft.com/office/powerpoint/2010/main" val="367536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50</a:t>
            </a:fld>
            <a:endParaRPr lang="en-GB" dirty="0"/>
          </a:p>
        </p:txBody>
      </p:sp>
    </p:spTree>
    <p:extLst>
      <p:ext uri="{BB962C8B-B14F-4D97-AF65-F5344CB8AC3E}">
        <p14:creationId xmlns:p14="http://schemas.microsoft.com/office/powerpoint/2010/main" val="423360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5F5DFB7-A2D6-41B1-8E6E-FED7E6AC8F04}" type="slidenum">
              <a:rPr lang="en-GB" smtClean="0"/>
              <a:pPr/>
              <a:t>51</a:t>
            </a:fld>
            <a:endParaRPr lang="en-GB" dirty="0"/>
          </a:p>
        </p:txBody>
      </p:sp>
      <p:sp>
        <p:nvSpPr>
          <p:cNvPr id="6" name="Slide Image Placeholder 5">
            <a:extLst>
              <a:ext uri="{FF2B5EF4-FFF2-40B4-BE49-F238E27FC236}">
                <a16:creationId xmlns:a16="http://schemas.microsoft.com/office/drawing/2014/main" id="{2A6FF0B7-D45A-439F-9C4B-78C156507F31}"/>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08F4D9DF-C617-431F-B1A9-8499417F0D3D}"/>
              </a:ext>
            </a:extLst>
          </p:cNvPr>
          <p:cNvSpPr>
            <a:spLocks noGrp="1"/>
          </p:cNvSpPr>
          <p:nvPr>
            <p:ph type="body" idx="1"/>
          </p:nvPr>
        </p:nvSpPr>
        <p:spPr/>
        <p:txBody>
          <a:bodyPr/>
          <a:lstStyle/>
          <a:p>
            <a:endParaRPr lang="en-GB" dirty="0"/>
          </a:p>
        </p:txBody>
      </p:sp>
      <p:sp>
        <p:nvSpPr>
          <p:cNvPr id="8" name="Footer Placeholder 7">
            <a:extLst>
              <a:ext uri="{FF2B5EF4-FFF2-40B4-BE49-F238E27FC236}">
                <a16:creationId xmlns:a16="http://schemas.microsoft.com/office/drawing/2014/main" id="{9F6D6F3D-F2A1-457A-9585-2149DA0E24D5}"/>
              </a:ext>
            </a:extLst>
          </p:cNvPr>
          <p:cNvSpPr>
            <a:spLocks noGrp="1"/>
          </p:cNvSpPr>
          <p:nvPr>
            <p:ph type="ftr" sz="quarter" idx="4"/>
          </p:nvPr>
        </p:nvSpPr>
        <p:spPr/>
        <p:txBody>
          <a:bodyPr/>
          <a:lstStyle/>
          <a:p>
            <a:r>
              <a:rPr lang="en-GB"/>
              <a:t>&lt;To edit this footer textbox, go to Insert then Header &amp; Footer&gt;</a:t>
            </a:r>
            <a:endParaRPr lang="en-GB" dirty="0"/>
          </a:p>
        </p:txBody>
      </p:sp>
    </p:spTree>
    <p:extLst>
      <p:ext uri="{BB962C8B-B14F-4D97-AF65-F5344CB8AC3E}">
        <p14:creationId xmlns:p14="http://schemas.microsoft.com/office/powerpoint/2010/main" val="247940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5D320E92-AD7B-42AB-8CE4-01B657C43A02}"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3</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FA5E8573-7651-478D-86E3-27B915E65A63}"/>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B4CAD029-4C8C-490E-ABBC-1A0B848FA62E}"/>
              </a:ext>
            </a:extLst>
          </p:cNvPr>
          <p:cNvSpPr>
            <a:spLocks noGrp="1"/>
          </p:cNvSpPr>
          <p:nvPr>
            <p:ph type="body" idx="1"/>
          </p:nvPr>
        </p:nvSpPr>
        <p:spPr/>
        <p:txBody>
          <a:bodyPr/>
          <a:lstStyle/>
          <a:p>
            <a:pPr marL="171450" indent="-171450">
              <a:buFont typeface="Arial" panose="020B0604020202020204" pitchFamily="34" charset="0"/>
              <a:buChar char="•"/>
            </a:pPr>
            <a:r>
              <a:rPr lang="en-GB" dirty="0"/>
              <a:t>I’d</a:t>
            </a:r>
            <a:r>
              <a:rPr lang="en-GB" baseline="0" dirty="0"/>
              <a:t> like to welcome you to today’s webinar – social media fundraising. Thanks for taking the time to join us. </a:t>
            </a:r>
          </a:p>
          <a:p>
            <a:pPr marL="171450" indent="-171450">
              <a:buFont typeface="Arial" panose="020B0604020202020204" pitchFamily="34" charset="0"/>
              <a:buChar char="•"/>
            </a:pPr>
            <a:r>
              <a:rPr lang="en-GB" dirty="0"/>
              <a:t>Today’s session will be an hour and a half</a:t>
            </a:r>
            <a:r>
              <a:rPr lang="en-GB" baseline="0" dirty="0"/>
              <a:t> – I’m just going to give a quick introduction then pass over to our digital fundraising expert Nick who will be running the session.</a:t>
            </a:r>
          </a:p>
          <a:p>
            <a:pPr marL="171450" indent="-171450">
              <a:buFont typeface="Arial" panose="020B0604020202020204" pitchFamily="34" charset="0"/>
              <a:buChar char="•"/>
            </a:pPr>
            <a:r>
              <a:rPr lang="en-GB" dirty="0"/>
              <a:t>A</a:t>
            </a:r>
            <a:r>
              <a:rPr lang="en-GB" baseline="0" dirty="0"/>
              <a:t> f</a:t>
            </a:r>
            <a:r>
              <a:rPr lang="en-GB" dirty="0"/>
              <a:t>ew</a:t>
            </a:r>
            <a:r>
              <a:rPr lang="en-GB" baseline="0" dirty="0"/>
              <a:t> housekeeping points to start with:</a:t>
            </a:r>
          </a:p>
          <a:p>
            <a:pPr marL="350838" lvl="1" indent="-171450">
              <a:buFont typeface="Arial" panose="020B0604020202020204" pitchFamily="34" charset="0"/>
              <a:buChar char="•"/>
            </a:pPr>
            <a:r>
              <a:rPr lang="en-GB" dirty="0"/>
              <a:t>Please do use the chat function –</a:t>
            </a:r>
            <a:r>
              <a:rPr lang="en-GB" baseline="0" dirty="0"/>
              <a:t> it’s a great tool to network, share ideas and thoughts throughout the session. In previous webinars it’s been fantastic to see charities sharing top tips in the comments, so please do feel free to introduce yourself in the chat now.  I know we have a wide range of charities joining so it would be great to hear about all the different causes represented and where you are from. </a:t>
            </a:r>
            <a:endParaRPr lang="en-GB" dirty="0"/>
          </a:p>
          <a:p>
            <a:pPr marL="350838" lvl="1" indent="-171450">
              <a:buFont typeface="Arial" panose="020B0604020202020204" pitchFamily="34" charset="0"/>
              <a:buChar char="•"/>
            </a:pPr>
            <a:r>
              <a:rPr lang="en-GB" dirty="0"/>
              <a:t>If you have any questions, please add these to the</a:t>
            </a:r>
            <a:r>
              <a:rPr lang="en-GB" baseline="0" dirty="0"/>
              <a:t> Q&amp;A button. We will pick these up at the end. So comments in the comments section and specific questions in the Q&amp;A. </a:t>
            </a:r>
          </a:p>
          <a:p>
            <a:pPr marL="350838" lvl="1" indent="-171450">
              <a:buFont typeface="Arial" panose="020B0604020202020204" pitchFamily="34" charset="0"/>
              <a:buChar char="•"/>
            </a:pPr>
            <a:r>
              <a:rPr lang="en-GB" dirty="0"/>
              <a:t>This</a:t>
            </a:r>
            <a:r>
              <a:rPr lang="en-GB" baseline="0" dirty="0"/>
              <a:t> webinar is being recorded – so don’t worry if you miss anything - it will all be available to watch back on the Benefact fundraising hub afterwards. </a:t>
            </a:r>
          </a:p>
          <a:p>
            <a:pPr marL="350838" lvl="1"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To start with I’d like to give some context about who we are for those of you who don’t us. We are the Benefact Group – made up of around 20 different specialist financial services businesses – with one common aim: to give to good causes like yours.  </a:t>
            </a:r>
          </a:p>
          <a:p>
            <a:pPr marL="171450" lvl="0" indent="-171450">
              <a:buFont typeface="Arial" panose="020B0604020202020204" pitchFamily="34" charset="0"/>
              <a:buChar char="•"/>
            </a:pPr>
            <a:r>
              <a:rPr lang="en-GB" baseline="0" dirty="0"/>
              <a:t>We’re owned by a charitable trust, Benefact Trust, which means our purpose really is different.</a:t>
            </a:r>
          </a:p>
        </p:txBody>
      </p:sp>
      <p:sp>
        <p:nvSpPr>
          <p:cNvPr id="8" name="Footer Placeholder 7">
            <a:extLst>
              <a:ext uri="{FF2B5EF4-FFF2-40B4-BE49-F238E27FC236}">
                <a16:creationId xmlns:a16="http://schemas.microsoft.com/office/drawing/2014/main" id="{1FF92C1F-5672-4C78-9B0F-0A4C492E32DE}"/>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8099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5D320E92-AD7B-42AB-8CE4-01B657C43A02}"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4</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FA5E8573-7651-478D-86E3-27B915E65A63}"/>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B4CAD029-4C8C-490E-ABBC-1A0B848FA62E}"/>
              </a:ext>
            </a:extLst>
          </p:cNvPr>
          <p:cNvSpPr>
            <a:spLocks noGrp="1"/>
          </p:cNvSpPr>
          <p:nvPr>
            <p:ph type="body" idx="1"/>
          </p:nvPr>
        </p:nvSpPr>
        <p:spPr/>
        <p:txBody>
          <a:bodyPr/>
          <a:lstStyle/>
          <a:p>
            <a:pPr marL="171450" indent="-171450">
              <a:buFont typeface="Arial" panose="020B0604020202020204" pitchFamily="34" charset="0"/>
              <a:buChar char="•"/>
            </a:pPr>
            <a:r>
              <a:rPr lang="en-GB" dirty="0"/>
              <a:t>The group also gives in it’s own right.</a:t>
            </a:r>
            <a:r>
              <a:rPr lang="en-GB" baseline="0" dirty="0"/>
              <a:t> We’re currently the UK’s 4</a:t>
            </a:r>
            <a:r>
              <a:rPr lang="en-GB" baseline="30000" dirty="0"/>
              <a:t>th</a:t>
            </a:r>
            <a:r>
              <a:rPr lang="en-GB" baseline="0" dirty="0"/>
              <a:t> large corporate donor, with ambitions to do even more. </a:t>
            </a:r>
            <a:endParaRPr lang="en-GB" dirty="0"/>
          </a:p>
        </p:txBody>
      </p:sp>
      <p:sp>
        <p:nvSpPr>
          <p:cNvPr id="8" name="Footer Placeholder 7">
            <a:extLst>
              <a:ext uri="{FF2B5EF4-FFF2-40B4-BE49-F238E27FC236}">
                <a16:creationId xmlns:a16="http://schemas.microsoft.com/office/drawing/2014/main" id="{1FF92C1F-5672-4C78-9B0F-0A4C492E32DE}"/>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4139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5D320E92-AD7B-42AB-8CE4-01B657C43A02}"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5</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FA5E8573-7651-478D-86E3-27B915E65A63}"/>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B4CAD029-4C8C-490E-ABBC-1A0B848FA62E}"/>
              </a:ext>
            </a:extLst>
          </p:cNvPr>
          <p:cNvSpPr>
            <a:spLocks noGrp="1"/>
          </p:cNvSpPr>
          <p:nvPr>
            <p:ph type="body" idx="1"/>
          </p:nvPr>
        </p:nvSpPr>
        <p:spPr/>
        <p:txBody>
          <a:bodyPr/>
          <a:lstStyle/>
          <a:p>
            <a:pPr marL="171450" indent="-171450">
              <a:buFont typeface="Arial" panose="020B0604020202020204" pitchFamily="34" charset="0"/>
              <a:buChar char="•"/>
            </a:pPr>
            <a:r>
              <a:rPr lang="en-GB" dirty="0"/>
              <a:t>As</a:t>
            </a:r>
            <a:r>
              <a:rPr lang="en-GB" baseline="0" dirty="0"/>
              <a:t> well as giving directly to charities, we want to enable you to raise even more. That’s why since 2020 we’ve been producing a range of tools and resources to help you with fundraising. All our resources can be found on our online fundraising hub – benefactgroup.com/fundraising-resources</a:t>
            </a:r>
          </a:p>
          <a:p>
            <a:pPr marL="171450" indent="-171450">
              <a:buFont typeface="Arial" panose="020B0604020202020204" pitchFamily="34" charset="0"/>
              <a:buChar char="•"/>
            </a:pPr>
            <a:r>
              <a:rPr lang="en-GB" baseline="0" dirty="0"/>
              <a:t>And this is where you will be able to find the recording of this session and slides afterwards.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p:txBody>
      </p:sp>
      <p:sp>
        <p:nvSpPr>
          <p:cNvPr id="8" name="Footer Placeholder 7">
            <a:extLst>
              <a:ext uri="{FF2B5EF4-FFF2-40B4-BE49-F238E27FC236}">
                <a16:creationId xmlns:a16="http://schemas.microsoft.com/office/drawing/2014/main" id="{1FF92C1F-5672-4C78-9B0F-0A4C492E32DE}"/>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1158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431800"/>
            <a:ext cx="5943600" cy="3343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Our</a:t>
            </a:r>
            <a:r>
              <a:rPr lang="en-GB" baseline="0" dirty="0"/>
              <a:t> flagship giving programme is Movement For Good. Movement For Good started in 2019, and as you can see from the map on the right since then we’ve given to a huge range of causes up and down the country. And I’m pleased that we’ve given to lots of you on the webinar today – and hopefully more of you in the future. </a:t>
            </a:r>
          </a:p>
          <a:p>
            <a:pPr marL="171450" indent="-171450">
              <a:buFont typeface="Arial" panose="020B0604020202020204" pitchFamily="34" charset="0"/>
              <a:buChar char="•"/>
            </a:pPr>
            <a:r>
              <a:rPr lang="en-GB" baseline="0" dirty="0"/>
              <a:t>We have smaller awards of £1,000 available – anyone can nominate and charity to receive one of these. Nominations are open all year round, with three draws throughout the year. So if anyone hasn’t applied yet – we would encourage you to do so and share with your supporters – the more nominations you receive, the more likely it is your cause is drawn. </a:t>
            </a:r>
          </a:p>
        </p:txBody>
      </p:sp>
      <p:sp>
        <p:nvSpPr>
          <p:cNvPr id="4" name="Footer Placeholder 3"/>
          <p:cNvSpPr>
            <a:spLocks noGrp="1"/>
          </p:cNvSpPr>
          <p:nvPr>
            <p:ph type="ftr" sz="quarter" idx="10"/>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85F5DFB7-A2D6-41B1-8E6E-FED7E6AC8F04}"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6</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9530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80506F-7322-4A69-B5F5-ED45558A1D27}" type="slidenum">
              <a:rPr lang="en-GB" smtClean="0"/>
              <a:t>7</a:t>
            </a:fld>
            <a:endParaRPr lang="en-GB" dirty="0"/>
          </a:p>
        </p:txBody>
      </p:sp>
    </p:spTree>
    <p:extLst>
      <p:ext uri="{BB962C8B-B14F-4D97-AF65-F5344CB8AC3E}">
        <p14:creationId xmlns:p14="http://schemas.microsoft.com/office/powerpoint/2010/main" val="314795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9</a:t>
            </a:fld>
            <a:endParaRPr lang="en-GB" dirty="0"/>
          </a:p>
        </p:txBody>
      </p:sp>
    </p:spTree>
    <p:extLst>
      <p:ext uri="{BB962C8B-B14F-4D97-AF65-F5344CB8AC3E}">
        <p14:creationId xmlns:p14="http://schemas.microsoft.com/office/powerpoint/2010/main" val="278655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10</a:t>
            </a:fld>
            <a:endParaRPr lang="en-GB" dirty="0"/>
          </a:p>
        </p:txBody>
      </p:sp>
    </p:spTree>
    <p:extLst>
      <p:ext uri="{BB962C8B-B14F-4D97-AF65-F5344CB8AC3E}">
        <p14:creationId xmlns:p14="http://schemas.microsoft.com/office/powerpoint/2010/main" val="132704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14</a:t>
            </a:fld>
            <a:endParaRPr lang="en-GB" dirty="0"/>
          </a:p>
        </p:txBody>
      </p:sp>
    </p:spTree>
    <p:extLst>
      <p:ext uri="{BB962C8B-B14F-4D97-AF65-F5344CB8AC3E}">
        <p14:creationId xmlns:p14="http://schemas.microsoft.com/office/powerpoint/2010/main" val="377617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November 2022</a:t>
            </a:r>
            <a:endParaRPr lang="en-GB" dirty="0"/>
          </a:p>
        </p:txBody>
      </p:sp>
      <p:sp>
        <p:nvSpPr>
          <p:cNvPr id="5" name="Footer Placeholder 4"/>
          <p:cNvSpPr>
            <a:spLocks noGrp="1"/>
          </p:cNvSpPr>
          <p:nvPr>
            <p:ph type="ftr" sz="quarter" idx="11"/>
          </p:nvPr>
        </p:nvSpPr>
        <p:spPr/>
        <p:txBody>
          <a:bodyPr/>
          <a:lstStyle/>
          <a:p>
            <a:r>
              <a:rPr lang="en-GB"/>
              <a:t>Social Media Fundraising</a:t>
            </a:r>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18790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November 2022</a:t>
            </a:r>
            <a:endParaRPr lang="en-GB" dirty="0"/>
          </a:p>
        </p:txBody>
      </p:sp>
      <p:sp>
        <p:nvSpPr>
          <p:cNvPr id="5" name="Footer Placeholder 4"/>
          <p:cNvSpPr>
            <a:spLocks noGrp="1"/>
          </p:cNvSpPr>
          <p:nvPr>
            <p:ph type="ftr" sz="quarter" idx="11"/>
          </p:nvPr>
        </p:nvSpPr>
        <p:spPr/>
        <p:txBody>
          <a:bodyPr/>
          <a:lstStyle/>
          <a:p>
            <a:r>
              <a:rPr lang="en-GB"/>
              <a:t>Social Media Fundraising</a:t>
            </a:r>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334428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November 2022</a:t>
            </a:r>
            <a:endParaRPr lang="en-GB" dirty="0"/>
          </a:p>
        </p:txBody>
      </p:sp>
      <p:sp>
        <p:nvSpPr>
          <p:cNvPr id="5" name="Footer Placeholder 4"/>
          <p:cNvSpPr>
            <a:spLocks noGrp="1"/>
          </p:cNvSpPr>
          <p:nvPr>
            <p:ph type="ftr" sz="quarter" idx="11"/>
          </p:nvPr>
        </p:nvSpPr>
        <p:spPr/>
        <p:txBody>
          <a:bodyPr/>
          <a:lstStyle/>
          <a:p>
            <a:r>
              <a:rPr lang="en-GB"/>
              <a:t>Social Media Fundraising</a:t>
            </a:r>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395683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 Cover 2">
    <p:bg bwMode="gray">
      <p:bgRef idx="1001">
        <a:schemeClr val="bg1"/>
      </p:bgRef>
    </p:bg>
    <p:spTree>
      <p:nvGrpSpPr>
        <p:cNvPr id="1" name=""/>
        <p:cNvGrpSpPr/>
        <p:nvPr/>
      </p:nvGrpSpPr>
      <p:grpSpPr>
        <a:xfrm>
          <a:off x="0" y="0"/>
          <a:ext cx="0" cy="0"/>
          <a:chOff x="0" y="0"/>
          <a:chExt cx="0" cy="0"/>
        </a:xfrm>
      </p:grpSpPr>
      <p:sp>
        <p:nvSpPr>
          <p:cNvPr id="22" name="Disclaimer Placeholder">
            <a:extLst>
              <a:ext uri="{FF2B5EF4-FFF2-40B4-BE49-F238E27FC236}">
                <a16:creationId xmlns:a16="http://schemas.microsoft.com/office/drawing/2014/main" id="{97141B9F-2B9E-4C98-A5CC-2B91DB474633}"/>
              </a:ext>
            </a:extLst>
          </p:cNvPr>
          <p:cNvSpPr>
            <a:spLocks noGrp="1"/>
          </p:cNvSpPr>
          <p:nvPr>
            <p:ph type="body" sz="quarter" idx="14" hasCustomPrompt="1"/>
          </p:nvPr>
        </p:nvSpPr>
        <p:spPr bwMode="gray">
          <a:xfrm>
            <a:off x="391892" y="6156624"/>
            <a:ext cx="11407331" cy="294379"/>
          </a:xfrm>
          <a:noFill/>
        </p:spPr>
        <p:txBody>
          <a:bodyPr lIns="0" tIns="108000" rIns="0" bIns="0" anchor="b" anchorCtr="0">
            <a:spAutoFit/>
          </a:bodyPr>
          <a:lstStyle>
            <a:lvl1pPr marL="0" indent="0" algn="ctr">
              <a:spcBef>
                <a:spcPts val="0"/>
              </a:spcBef>
              <a:buNone/>
              <a:defRPr sz="1270">
                <a:solidFill>
                  <a:schemeClr val="tx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subtitle, if any, or delete this placeholder</a:t>
            </a:r>
          </a:p>
        </p:txBody>
      </p:sp>
      <p:cxnSp>
        <p:nvCxnSpPr>
          <p:cNvPr id="7" name="SHP_Line">
            <a:extLst>
              <a:ext uri="{FF2B5EF4-FFF2-40B4-BE49-F238E27FC236}">
                <a16:creationId xmlns:a16="http://schemas.microsoft.com/office/drawing/2014/main" id="{A011F719-6F8B-4D01-A3B1-7BCF3899A9D0}"/>
              </a:ext>
            </a:extLst>
          </p:cNvPr>
          <p:cNvCxnSpPr>
            <a:cxnSpLocks/>
          </p:cNvCxnSpPr>
          <p:nvPr userDrawn="1"/>
        </p:nvCxnSpPr>
        <p:spPr bwMode="gray">
          <a:xfrm>
            <a:off x="391892" y="5765731"/>
            <a:ext cx="11407331" cy="0"/>
          </a:xfrm>
          <a:prstGeom prst="line">
            <a:avLst/>
          </a:prstGeom>
          <a:ln>
            <a:gradFill flip="none" rotWithShape="1">
              <a:gsLst>
                <a:gs pos="50000">
                  <a:schemeClr val="accent5"/>
                </a:gs>
                <a:gs pos="0">
                  <a:schemeClr val="accent6"/>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G_Logo" descr="Logo, company name&#10;&#10;Description automatically generated">
            <a:extLst>
              <a:ext uri="{FF2B5EF4-FFF2-40B4-BE49-F238E27FC236}">
                <a16:creationId xmlns:a16="http://schemas.microsoft.com/office/drawing/2014/main" id="{EDE78909-0736-45A5-B229-0A9F111200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463115" y="1502293"/>
            <a:ext cx="3265769" cy="2606923"/>
          </a:xfrm>
          <a:prstGeom prst="rect">
            <a:avLst/>
          </a:prstGeom>
        </p:spPr>
      </p:pic>
    </p:spTree>
    <p:extLst>
      <p:ext uri="{BB962C8B-B14F-4D97-AF65-F5344CB8AC3E}">
        <p14:creationId xmlns:p14="http://schemas.microsoft.com/office/powerpoint/2010/main" val="46574188"/>
      </p:ext>
    </p:extLst>
  </p:cSld>
  <p:clrMapOvr>
    <a:masterClrMapping/>
  </p:clrMapOvr>
  <p:extLst>
    <p:ext uri="{DCECCB84-F9BA-43D5-87BE-67443E8EF086}">
      <p15:sldGuideLst xmlns:p15="http://schemas.microsoft.com/office/powerpoint/2012/main">
        <p15:guide id="1" pos="8193">
          <p15:clr>
            <a:srgbClr val="A4A3A4"/>
          </p15:clr>
        </p15:guide>
        <p15:guide id="2" orient="horz" pos="4479">
          <p15:clr>
            <a:srgbClr val="A4A3A4"/>
          </p15:clr>
        </p15:guide>
        <p15:guide id="3" pos="271">
          <p15:clr>
            <a:srgbClr val="A4A3A4"/>
          </p15:clr>
        </p15:guide>
        <p15:guide id="4" orient="horz" pos="18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1"/>
      </p:bgRef>
    </p:bg>
    <p:spTree>
      <p:nvGrpSpPr>
        <p:cNvPr id="1" name=""/>
        <p:cNvGrpSpPr/>
        <p:nvPr/>
      </p:nvGrpSpPr>
      <p:grpSpPr>
        <a:xfrm>
          <a:off x="0" y="0"/>
          <a:ext cx="0" cy="0"/>
          <a:chOff x="0" y="0"/>
          <a:chExt cx="0" cy="0"/>
        </a:xfrm>
      </p:grpSpPr>
      <p:sp>
        <p:nvSpPr>
          <p:cNvPr id="7" name="SHP_Background">
            <a:extLst>
              <a:ext uri="{FF2B5EF4-FFF2-40B4-BE49-F238E27FC236}">
                <a16:creationId xmlns:a16="http://schemas.microsoft.com/office/drawing/2014/main" id="{603C22C5-97E5-48EE-AF76-B4C3582C19D7}"/>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9" name="Date">
            <a:extLst>
              <a:ext uri="{FF2B5EF4-FFF2-40B4-BE49-F238E27FC236}">
                <a16:creationId xmlns:a16="http://schemas.microsoft.com/office/drawing/2014/main" id="{D68C0C21-3D03-4164-B846-BD87E943C744}"/>
              </a:ext>
            </a:extLst>
          </p:cNvPr>
          <p:cNvSpPr>
            <a:spLocks noGrp="1"/>
          </p:cNvSpPr>
          <p:nvPr>
            <p:ph type="body" sz="quarter" idx="13" hasCustomPrompt="1"/>
          </p:nvPr>
        </p:nvSpPr>
        <p:spPr bwMode="gray">
          <a:xfrm>
            <a:off x="391892" y="5551953"/>
            <a:ext cx="6694826" cy="279210"/>
          </a:xfrm>
          <a:noFill/>
        </p:spPr>
        <p:txBody>
          <a:bodyPr wrap="square">
            <a:spAutoFit/>
          </a:bodyPr>
          <a:lstStyle>
            <a:lvl1pPr marL="0" indent="0" algn="l">
              <a:spcBef>
                <a:spcPts val="0"/>
              </a:spcBef>
              <a:buNone/>
              <a:defRPr sz="1814">
                <a:solidFill>
                  <a:schemeClr val="bg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date</a:t>
            </a:r>
          </a:p>
        </p:txBody>
      </p:sp>
      <p:sp>
        <p:nvSpPr>
          <p:cNvPr id="3" name="Subtitle"/>
          <p:cNvSpPr>
            <a:spLocks noGrp="1"/>
          </p:cNvSpPr>
          <p:nvPr>
            <p:ph type="subTitle" idx="1"/>
          </p:nvPr>
        </p:nvSpPr>
        <p:spPr bwMode="gray">
          <a:xfrm>
            <a:off x="391892" y="3265855"/>
            <a:ext cx="6694826" cy="914439"/>
          </a:xfrm>
        </p:spPr>
        <p:txBody>
          <a:bodyPr/>
          <a:lstStyle>
            <a:lvl1pPr marL="0" indent="0" algn="l">
              <a:buNone/>
              <a:defRPr sz="2177">
                <a:solidFill>
                  <a:schemeClr val="bg1"/>
                </a:solidFill>
                <a:latin typeface="+mj-lt"/>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endParaRPr lang="en-GB" dirty="0"/>
          </a:p>
        </p:txBody>
      </p:sp>
      <p:sp>
        <p:nvSpPr>
          <p:cNvPr id="2" name="Title"/>
          <p:cNvSpPr>
            <a:spLocks noGrp="1"/>
          </p:cNvSpPr>
          <p:nvPr>
            <p:ph type="ctrTitle"/>
          </p:nvPr>
        </p:nvSpPr>
        <p:spPr bwMode="gray">
          <a:xfrm>
            <a:off x="391892" y="2351416"/>
            <a:ext cx="6694826" cy="685829"/>
          </a:xfrm>
        </p:spPr>
        <p:txBody>
          <a:bodyPr lIns="0" tIns="0" rIns="0" bIns="0" anchor="b"/>
          <a:lstStyle>
            <a:lvl1pPr algn="l">
              <a:defRPr sz="2540">
                <a:solidFill>
                  <a:schemeClr val="bg1"/>
                </a:solidFill>
                <a:latin typeface="+mj-lt"/>
              </a:defRPr>
            </a:lvl1pPr>
          </a:lstStyle>
          <a:p>
            <a:r>
              <a:rPr lang="en-US"/>
              <a:t>Click to edit Master title style</a:t>
            </a:r>
            <a:endParaRPr lang="en-GB" dirty="0"/>
          </a:p>
        </p:txBody>
      </p:sp>
      <p:pic>
        <p:nvPicPr>
          <p:cNvPr id="8" name="IMG_Logo" descr="Text&#10;&#10;Description automatically generated with medium confidence">
            <a:extLst>
              <a:ext uri="{FF2B5EF4-FFF2-40B4-BE49-F238E27FC236}">
                <a16:creationId xmlns:a16="http://schemas.microsoft.com/office/drawing/2014/main" id="{4A8291AC-FAAB-4A50-AC1F-084348D3DF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91893" y="391903"/>
            <a:ext cx="3220274" cy="555195"/>
          </a:xfrm>
          <a:prstGeom prst="rect">
            <a:avLst/>
          </a:prstGeom>
        </p:spPr>
      </p:pic>
      <p:pic>
        <p:nvPicPr>
          <p:cNvPr id="11" name="IMG_Quatrefoil" descr="Logo&#10;&#10;Description automatically generated">
            <a:extLst>
              <a:ext uri="{FF2B5EF4-FFF2-40B4-BE49-F238E27FC236}">
                <a16:creationId xmlns:a16="http://schemas.microsoft.com/office/drawing/2014/main" id="{AAA72A5D-307F-4AB1-B640-55D110CAB0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22804"/>
          <a:stretch/>
        </p:blipFill>
        <p:spPr bwMode="gray">
          <a:xfrm>
            <a:off x="8410411" y="979609"/>
            <a:ext cx="3781589" cy="4898782"/>
          </a:xfrm>
          <a:prstGeom prst="rect">
            <a:avLst/>
          </a:prstGeom>
        </p:spPr>
      </p:pic>
    </p:spTree>
    <p:extLst>
      <p:ext uri="{BB962C8B-B14F-4D97-AF65-F5344CB8AC3E}">
        <p14:creationId xmlns:p14="http://schemas.microsoft.com/office/powerpoint/2010/main" val="61349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Ref idx="1001">
        <a:schemeClr val="bg1"/>
      </p:bgRef>
    </p:bg>
    <p:spTree>
      <p:nvGrpSpPr>
        <p:cNvPr id="1" name=""/>
        <p:cNvGrpSpPr/>
        <p:nvPr/>
      </p:nvGrpSpPr>
      <p:grpSpPr>
        <a:xfrm>
          <a:off x="0" y="0"/>
          <a:ext cx="0" cy="0"/>
          <a:chOff x="0" y="0"/>
          <a:chExt cx="0" cy="0"/>
        </a:xfrm>
      </p:grpSpPr>
      <p:sp>
        <p:nvSpPr>
          <p:cNvPr id="9" name="Date">
            <a:extLst>
              <a:ext uri="{FF2B5EF4-FFF2-40B4-BE49-F238E27FC236}">
                <a16:creationId xmlns:a16="http://schemas.microsoft.com/office/drawing/2014/main" id="{D68C0C21-3D03-4164-B846-BD87E943C744}"/>
              </a:ext>
            </a:extLst>
          </p:cNvPr>
          <p:cNvSpPr>
            <a:spLocks noGrp="1"/>
          </p:cNvSpPr>
          <p:nvPr>
            <p:ph type="body" sz="quarter" idx="13" hasCustomPrompt="1"/>
          </p:nvPr>
        </p:nvSpPr>
        <p:spPr bwMode="gray">
          <a:xfrm>
            <a:off x="391892" y="5551953"/>
            <a:ext cx="6694826" cy="279210"/>
          </a:xfrm>
          <a:noFill/>
        </p:spPr>
        <p:txBody>
          <a:bodyPr wrap="square">
            <a:spAutoFit/>
          </a:bodyPr>
          <a:lstStyle>
            <a:lvl1pPr marL="0" indent="0" algn="l">
              <a:spcBef>
                <a:spcPts val="0"/>
              </a:spcBef>
              <a:buNone/>
              <a:defRPr sz="1814">
                <a:solidFill>
                  <a:schemeClr val="tx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date</a:t>
            </a:r>
          </a:p>
        </p:txBody>
      </p:sp>
      <p:sp>
        <p:nvSpPr>
          <p:cNvPr id="3" name="Subtitle"/>
          <p:cNvSpPr>
            <a:spLocks noGrp="1"/>
          </p:cNvSpPr>
          <p:nvPr>
            <p:ph type="subTitle" idx="1"/>
          </p:nvPr>
        </p:nvSpPr>
        <p:spPr bwMode="gray">
          <a:xfrm>
            <a:off x="391892" y="3265855"/>
            <a:ext cx="6694826" cy="914439"/>
          </a:xfrm>
        </p:spPr>
        <p:txBody>
          <a:bodyPr/>
          <a:lstStyle>
            <a:lvl1pPr marL="0" indent="0" algn="l">
              <a:buNone/>
              <a:defRPr sz="2177">
                <a:solidFill>
                  <a:schemeClr val="tx1"/>
                </a:solidFill>
                <a:latin typeface="+mj-lt"/>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endParaRPr lang="en-GB" dirty="0"/>
          </a:p>
        </p:txBody>
      </p:sp>
      <p:sp>
        <p:nvSpPr>
          <p:cNvPr id="2" name="Title"/>
          <p:cNvSpPr>
            <a:spLocks noGrp="1"/>
          </p:cNvSpPr>
          <p:nvPr>
            <p:ph type="ctrTitle"/>
          </p:nvPr>
        </p:nvSpPr>
        <p:spPr bwMode="gray">
          <a:xfrm>
            <a:off x="391892" y="2351416"/>
            <a:ext cx="6694826" cy="685829"/>
          </a:xfrm>
        </p:spPr>
        <p:txBody>
          <a:bodyPr lIns="0" tIns="0" rIns="0" bIns="0" anchor="b"/>
          <a:lstStyle>
            <a:lvl1pPr algn="l">
              <a:defRPr sz="2540">
                <a:solidFill>
                  <a:schemeClr val="tx1"/>
                </a:solidFill>
                <a:latin typeface="+mj-lt"/>
              </a:defRPr>
            </a:lvl1pPr>
          </a:lstStyle>
          <a:p>
            <a:r>
              <a:rPr lang="en-US"/>
              <a:t>Click to edit Master title style</a:t>
            </a:r>
            <a:endParaRPr lang="en-GB" dirty="0"/>
          </a:p>
        </p:txBody>
      </p:sp>
      <p:pic>
        <p:nvPicPr>
          <p:cNvPr id="11" name="IMG_Quatrefoil" descr="Logo&#10;&#10;Description automatically generated">
            <a:extLst>
              <a:ext uri="{FF2B5EF4-FFF2-40B4-BE49-F238E27FC236}">
                <a16:creationId xmlns:a16="http://schemas.microsoft.com/office/drawing/2014/main" id="{D3474323-F6CA-4741-8732-118B4019C6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2804"/>
          <a:stretch/>
        </p:blipFill>
        <p:spPr bwMode="gray">
          <a:xfrm>
            <a:off x="8410411" y="979609"/>
            <a:ext cx="3781589" cy="4898782"/>
          </a:xfrm>
          <a:prstGeom prst="rect">
            <a:avLst/>
          </a:prstGeom>
        </p:spPr>
      </p:pic>
      <p:pic>
        <p:nvPicPr>
          <p:cNvPr id="12" name="IMG_Logo" descr="A picture containing logo&#10;&#10;Description automatically generated">
            <a:extLst>
              <a:ext uri="{FF2B5EF4-FFF2-40B4-BE49-F238E27FC236}">
                <a16:creationId xmlns:a16="http://schemas.microsoft.com/office/drawing/2014/main" id="{02275B8B-3727-4443-BC5A-609DD6CC23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91893" y="391903"/>
            <a:ext cx="3220274" cy="555195"/>
          </a:xfrm>
          <a:prstGeom prst="rect">
            <a:avLst/>
          </a:prstGeom>
        </p:spPr>
      </p:pic>
    </p:spTree>
    <p:extLst>
      <p:ext uri="{BB962C8B-B14F-4D97-AF65-F5344CB8AC3E}">
        <p14:creationId xmlns:p14="http://schemas.microsoft.com/office/powerpoint/2010/main" val="312544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sp>
        <p:nvSpPr>
          <p:cNvPr id="3" name="Content Placeholder 1"/>
          <p:cNvSpPr>
            <a:spLocks noGrp="1"/>
          </p:cNvSpPr>
          <p:nvPr>
            <p:ph idx="1"/>
          </p:nvPr>
        </p:nvSpPr>
        <p:spPr bwMode="gray">
          <a:xfrm>
            <a:off x="391892" y="1045074"/>
            <a:ext cx="11407331"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CD3AA0A-A70A-46C1-8596-50D7D6443981}"/>
              </a:ext>
            </a:extLst>
          </p:cNvPr>
          <p:cNvSpPr>
            <a:spLocks noGrp="1"/>
          </p:cNvSpPr>
          <p:nvPr>
            <p:ph type="dt" sz="half" idx="10"/>
          </p:nvPr>
        </p:nvSpPr>
        <p:spPr bwMode="gray"/>
        <p:txBody>
          <a:bodyPr/>
          <a:lstStyle/>
          <a:p>
            <a:r>
              <a:rPr lang="en-US"/>
              <a:t>November 2022</a:t>
            </a:r>
            <a:endParaRPr lang="en-GB" dirty="0"/>
          </a:p>
        </p:txBody>
      </p:sp>
      <p:sp>
        <p:nvSpPr>
          <p:cNvPr id="8" name="Footer Placeholder 7">
            <a:extLst>
              <a:ext uri="{FF2B5EF4-FFF2-40B4-BE49-F238E27FC236}">
                <a16:creationId xmlns:a16="http://schemas.microsoft.com/office/drawing/2014/main" id="{866C915B-D49A-4579-A535-82294F2A74F3}"/>
              </a:ext>
            </a:extLst>
          </p:cNvPr>
          <p:cNvSpPr>
            <a:spLocks noGrp="1"/>
          </p:cNvSpPr>
          <p:nvPr>
            <p:ph type="ftr" sz="quarter" idx="11"/>
          </p:nvPr>
        </p:nvSpPr>
        <p:spPr bwMode="gray"/>
        <p:txBody>
          <a:bodyPr/>
          <a:lstStyle/>
          <a:p>
            <a:r>
              <a:rPr lang="en-GB"/>
              <a:t>Social Media Fundraising</a:t>
            </a:r>
            <a:endParaRPr lang="en-GB" dirty="0"/>
          </a:p>
        </p:txBody>
      </p:sp>
      <p:sp>
        <p:nvSpPr>
          <p:cNvPr id="9" name="Slide Number Placeholder 8">
            <a:extLst>
              <a:ext uri="{FF2B5EF4-FFF2-40B4-BE49-F238E27FC236}">
                <a16:creationId xmlns:a16="http://schemas.microsoft.com/office/drawing/2014/main" id="{56B50CB4-AF2D-4BEB-B946-875DC6BBC17D}"/>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10" name="Title 9">
            <a:extLst>
              <a:ext uri="{FF2B5EF4-FFF2-40B4-BE49-F238E27FC236}">
                <a16:creationId xmlns:a16="http://schemas.microsoft.com/office/drawing/2014/main" id="{BDB37908-B801-42EE-A7B2-2416909A487C}"/>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891200943"/>
      </p:ext>
    </p:extLst>
  </p:cSld>
  <p:clrMapOvr>
    <a:masterClrMapping/>
  </p:clrMapOvr>
  <p:extLst>
    <p:ext uri="{DCECCB84-F9BA-43D5-87BE-67443E8EF086}">
      <p15:sldGuideLst xmlns:p15="http://schemas.microsoft.com/office/powerpoint/2012/main">
        <p15:guide id="1" pos="271">
          <p15:clr>
            <a:srgbClr val="A4A3A4"/>
          </p15:clr>
        </p15:guide>
        <p15:guide id="2" orient="horz" pos="181">
          <p15:clr>
            <a:srgbClr val="A4A3A4"/>
          </p15:clr>
        </p15:guide>
        <p15:guide id="4" orient="horz" pos="567">
          <p15:clr>
            <a:srgbClr val="A4A3A4"/>
          </p15:clr>
        </p15:guide>
        <p15:guide id="5" orient="horz" pos="725">
          <p15:clr>
            <a:srgbClr val="A4A3A4"/>
          </p15:clr>
        </p15:guide>
        <p15:guide id="7" orient="horz" pos="4377">
          <p15:clr>
            <a:srgbClr val="A4A3A4"/>
          </p15:clr>
        </p15:guide>
        <p15:guide id="8" pos="8193">
          <p15:clr>
            <a:srgbClr val="A4A3A4"/>
          </p15:clr>
        </p15:guide>
        <p15:guide id="9" orient="horz" pos="4581">
          <p15:clr>
            <a:srgbClr val="A4A3A4"/>
          </p15:clr>
        </p15:guide>
        <p15:guide id="10" orient="horz" pos="4672">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 Title and Content">
    <p:bg bwMode="gray">
      <p:bgRef idx="1001">
        <a:schemeClr val="bg1"/>
      </p:bgRef>
    </p:bg>
    <p:spTree>
      <p:nvGrpSpPr>
        <p:cNvPr id="1" name=""/>
        <p:cNvGrpSpPr/>
        <p:nvPr/>
      </p:nvGrpSpPr>
      <p:grpSpPr>
        <a:xfrm>
          <a:off x="0" y="0"/>
          <a:ext cx="0" cy="0"/>
          <a:chOff x="0" y="0"/>
          <a:chExt cx="0" cy="0"/>
        </a:xfrm>
      </p:grpSpPr>
      <p:sp>
        <p:nvSpPr>
          <p:cNvPr id="16" name="SHP_Footer Bar">
            <a:extLst>
              <a:ext uri="{FF2B5EF4-FFF2-40B4-BE49-F238E27FC236}">
                <a16:creationId xmlns:a16="http://schemas.microsoft.com/office/drawing/2014/main" id="{6DC96796-DA2D-4853-AB9D-6E00C74E6763}"/>
              </a:ext>
            </a:extLst>
          </p:cNvPr>
          <p:cNvSpPr/>
          <p:nvPr userDrawn="1"/>
        </p:nvSpPr>
        <p:spPr bwMode="gray">
          <a:xfrm>
            <a:off x="0" y="6473639"/>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idx="1"/>
          </p:nvPr>
        </p:nvSpPr>
        <p:spPr bwMode="gray">
          <a:xfrm>
            <a:off x="391892" y="767476"/>
            <a:ext cx="11407331" cy="553562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HP_Blue Line">
            <a:extLst>
              <a:ext uri="{FF2B5EF4-FFF2-40B4-BE49-F238E27FC236}">
                <a16:creationId xmlns:a16="http://schemas.microsoft.com/office/drawing/2014/main" id="{397C84FA-FD84-462A-A329-D27F7BEE4A13}"/>
              </a:ext>
            </a:extLst>
          </p:cNvPr>
          <p:cNvCxnSpPr>
            <a:cxnSpLocks/>
          </p:cNvCxnSpPr>
          <p:nvPr userDrawn="1"/>
        </p:nvCxnSpPr>
        <p:spPr bwMode="gray">
          <a:xfrm>
            <a:off x="391892" y="571525"/>
            <a:ext cx="11407331"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a:extLst>
              <a:ext uri="{FF2B5EF4-FFF2-40B4-BE49-F238E27FC236}">
                <a16:creationId xmlns:a16="http://schemas.microsoft.com/office/drawing/2014/main" id="{040F9D0F-C687-4307-A53E-F1E07B2B3E76}"/>
              </a:ext>
            </a:extLst>
          </p:cNvPr>
          <p:cNvSpPr>
            <a:spLocks noGrp="1"/>
          </p:cNvSpPr>
          <p:nvPr>
            <p:ph type="title"/>
          </p:nvPr>
        </p:nvSpPr>
        <p:spPr bwMode="gray">
          <a:xfrm>
            <a:off x="391892" y="261268"/>
            <a:ext cx="11407331" cy="277598"/>
          </a:xfrm>
        </p:spPr>
        <p:txBody>
          <a:bodyPr>
            <a:noAutofit/>
          </a:bodyPr>
          <a:lstStyle>
            <a:lvl1pPr>
              <a:defRPr>
                <a:solidFill>
                  <a:schemeClr val="tx1"/>
                </a:solidFill>
              </a:defRPr>
            </a:lvl1pPr>
          </a:lstStyle>
          <a:p>
            <a:r>
              <a:rPr lang="en-US"/>
              <a:t>Click to edit Master title style</a:t>
            </a:r>
            <a:endParaRPr lang="en-GB" dirty="0"/>
          </a:p>
        </p:txBody>
      </p:sp>
      <p:sp>
        <p:nvSpPr>
          <p:cNvPr id="8" name="Date Placeholder 7">
            <a:extLst>
              <a:ext uri="{FF2B5EF4-FFF2-40B4-BE49-F238E27FC236}">
                <a16:creationId xmlns:a16="http://schemas.microsoft.com/office/drawing/2014/main" id="{86BA97B8-E29B-489F-B6BD-BA56B6057F64}"/>
              </a:ext>
            </a:extLst>
          </p:cNvPr>
          <p:cNvSpPr>
            <a:spLocks noGrp="1"/>
          </p:cNvSpPr>
          <p:nvPr>
            <p:ph type="dt" sz="half" idx="10"/>
          </p:nvPr>
        </p:nvSpPr>
        <p:spPr bwMode="gray"/>
        <p:txBody>
          <a:bodyPr/>
          <a:lstStyle/>
          <a:p>
            <a:r>
              <a:rPr lang="en-US"/>
              <a:t>November 2022</a:t>
            </a:r>
            <a:endParaRPr lang="en-GB" dirty="0"/>
          </a:p>
        </p:txBody>
      </p:sp>
      <p:sp>
        <p:nvSpPr>
          <p:cNvPr id="9" name="Footer Placeholder 8">
            <a:extLst>
              <a:ext uri="{FF2B5EF4-FFF2-40B4-BE49-F238E27FC236}">
                <a16:creationId xmlns:a16="http://schemas.microsoft.com/office/drawing/2014/main" id="{2F792B5A-5B38-4353-83EA-FB05C2D8B01C}"/>
              </a:ext>
            </a:extLst>
          </p:cNvPr>
          <p:cNvSpPr>
            <a:spLocks noGrp="1"/>
          </p:cNvSpPr>
          <p:nvPr>
            <p:ph type="ftr" sz="quarter" idx="11"/>
          </p:nvPr>
        </p:nvSpPr>
        <p:spPr bwMode="gray"/>
        <p:txBody>
          <a:bodyPr/>
          <a:lstStyle/>
          <a:p>
            <a:r>
              <a:rPr lang="en-GB"/>
              <a:t>Social Media Fundraising</a:t>
            </a:r>
            <a:endParaRPr lang="en-GB" dirty="0"/>
          </a:p>
        </p:txBody>
      </p:sp>
      <p:sp>
        <p:nvSpPr>
          <p:cNvPr id="10" name="Slide Number Placeholder 9">
            <a:extLst>
              <a:ext uri="{FF2B5EF4-FFF2-40B4-BE49-F238E27FC236}">
                <a16:creationId xmlns:a16="http://schemas.microsoft.com/office/drawing/2014/main" id="{D7822EF6-9410-472F-A44A-63B2AE3D2A81}"/>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Tree>
    <p:extLst>
      <p:ext uri="{BB962C8B-B14F-4D97-AF65-F5344CB8AC3E}">
        <p14:creationId xmlns:p14="http://schemas.microsoft.com/office/powerpoint/2010/main" val="1265690864"/>
      </p:ext>
    </p:extLst>
  </p:cSld>
  <p:clrMapOvr>
    <a:masterClrMapping/>
  </p:clrMapOvr>
  <p:extLst>
    <p:ext uri="{DCECCB84-F9BA-43D5-87BE-67443E8EF086}">
      <p15:sldGuideLst xmlns:p15="http://schemas.microsoft.com/office/powerpoint/2012/main">
        <p15:guide id="1" pos="271">
          <p15:clr>
            <a:srgbClr val="A4A3A4"/>
          </p15:clr>
        </p15:guide>
        <p15:guide id="2" orient="horz" pos="181">
          <p15:clr>
            <a:srgbClr val="A4A3A4"/>
          </p15:clr>
        </p15:guide>
        <p15:guide id="4" orient="horz" pos="374">
          <p15:clr>
            <a:srgbClr val="A4A3A4"/>
          </p15:clr>
        </p15:guide>
        <p15:guide id="5" orient="horz" pos="532">
          <p15:clr>
            <a:srgbClr val="A4A3A4"/>
          </p15:clr>
        </p15:guide>
        <p15:guide id="7" orient="horz" pos="4377">
          <p15:clr>
            <a:srgbClr val="A4A3A4"/>
          </p15:clr>
        </p15:guide>
        <p15:guide id="8" pos="8193">
          <p15:clr>
            <a:srgbClr val="A4A3A4"/>
          </p15:clr>
        </p15:guide>
        <p15:guide id="9" orient="horz" pos="4581">
          <p15:clr>
            <a:srgbClr val="A4A3A4"/>
          </p15:clr>
        </p15:guide>
        <p15:guide id="10" orient="horz" pos="4672">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solidFill>
          <a:srgbClr val="006E6E"/>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hasCustomPrompt="1"/>
          </p:nvPr>
        </p:nvSpPr>
        <p:spPr bwMode="gray">
          <a:xfrm>
            <a:off x="391892" y="3592440"/>
            <a:ext cx="7347980" cy="979756"/>
          </a:xfrm>
        </p:spPr>
        <p:txBody>
          <a:bodyPr/>
          <a:lstStyle>
            <a:lvl1pPr marL="0" indent="0" algn="l">
              <a:buNone/>
              <a:defRPr sz="1814">
                <a:solidFill>
                  <a:schemeClr val="bg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dirty="0"/>
              <a:t>Insert subtitle or brief synopsis for the following section</a:t>
            </a:r>
          </a:p>
        </p:txBody>
      </p:sp>
      <p:sp>
        <p:nvSpPr>
          <p:cNvPr id="2" name="Title"/>
          <p:cNvSpPr>
            <a:spLocks noGrp="1"/>
          </p:cNvSpPr>
          <p:nvPr>
            <p:ph type="title" hasCustomPrompt="1"/>
          </p:nvPr>
        </p:nvSpPr>
        <p:spPr bwMode="gray">
          <a:xfrm>
            <a:off x="391892" y="2743318"/>
            <a:ext cx="7347980" cy="653171"/>
          </a:xfrm>
        </p:spPr>
        <p:txBody>
          <a:bodyPr anchor="b"/>
          <a:lstStyle>
            <a:lvl1pPr algn="l">
              <a:defRPr sz="2540">
                <a:solidFill>
                  <a:schemeClr val="bg1"/>
                </a:solidFill>
              </a:defRPr>
            </a:lvl1pPr>
          </a:lstStyle>
          <a:p>
            <a:r>
              <a:rPr lang="en-GB" dirty="0"/>
              <a:t>Insert title</a:t>
            </a:r>
          </a:p>
        </p:txBody>
      </p:sp>
      <p:sp>
        <p:nvSpPr>
          <p:cNvPr id="12" name="Slide Number Placeholder 11">
            <a:extLst>
              <a:ext uri="{FF2B5EF4-FFF2-40B4-BE49-F238E27FC236}">
                <a16:creationId xmlns:a16="http://schemas.microsoft.com/office/drawing/2014/main" id="{09533402-50DD-4F79-97AA-770D8B3B3516}"/>
              </a:ext>
            </a:extLst>
          </p:cNvPr>
          <p:cNvSpPr>
            <a:spLocks noGrp="1"/>
          </p:cNvSpPr>
          <p:nvPr>
            <p:ph type="sldNum" sz="quarter" idx="12"/>
          </p:nvPr>
        </p:nvSpPr>
        <p:spPr bwMode="gray"/>
        <p:txBody>
          <a:bodyPr/>
          <a:lstStyle>
            <a:lvl1pPr>
              <a:defRPr>
                <a:solidFill>
                  <a:schemeClr val="bg1"/>
                </a:solidFill>
              </a:defRPr>
            </a:lvl1pPr>
          </a:lstStyle>
          <a:p>
            <a:fld id="{427A094F-A43A-4F11-8E00-1F67ADA82539}" type="slidenum">
              <a:rPr lang="en-GB" smtClean="0"/>
              <a:pPr/>
              <a:t>‹#›</a:t>
            </a:fld>
            <a:endParaRPr lang="en-GB" dirty="0"/>
          </a:p>
        </p:txBody>
      </p:sp>
      <p:pic>
        <p:nvPicPr>
          <p:cNvPr id="5" name="IMG_Quatrefoil (Outline)" descr="A picture containing diagram&#10;&#10;Description automatically generated">
            <a:extLst>
              <a:ext uri="{FF2B5EF4-FFF2-40B4-BE49-F238E27FC236}">
                <a16:creationId xmlns:a16="http://schemas.microsoft.com/office/drawing/2014/main" id="{BF8595DD-4080-48BA-BC29-314C587935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8410411" y="979609"/>
            <a:ext cx="3781589" cy="4898782"/>
          </a:xfrm>
          <a:prstGeom prst="rect">
            <a:avLst/>
          </a:prstGeom>
        </p:spPr>
      </p:pic>
      <p:sp>
        <p:nvSpPr>
          <p:cNvPr id="4" name="Date Placeholder 1">
            <a:extLst>
              <a:ext uri="{FF2B5EF4-FFF2-40B4-BE49-F238E27FC236}">
                <a16:creationId xmlns:a16="http://schemas.microsoft.com/office/drawing/2014/main" id="{C7E9DC49-076E-89DA-3342-EDD5C05EC3C7}"/>
              </a:ext>
            </a:extLst>
          </p:cNvPr>
          <p:cNvSpPr>
            <a:spLocks noGrp="1"/>
          </p:cNvSpPr>
          <p:nvPr>
            <p:ph type="dt" sz="half" idx="10"/>
          </p:nvPr>
        </p:nvSpPr>
        <p:spPr bwMode="gray">
          <a:xfrm>
            <a:off x="391892" y="6596732"/>
            <a:ext cx="4898653" cy="130634"/>
          </a:xfrm>
        </p:spPr>
        <p:txBody>
          <a:bodyPr/>
          <a:lstStyle/>
          <a:p>
            <a:r>
              <a:rPr lang="en-US"/>
              <a:t>November 2022</a:t>
            </a:r>
            <a:endParaRPr lang="en-GB" dirty="0"/>
          </a:p>
        </p:txBody>
      </p:sp>
      <p:sp>
        <p:nvSpPr>
          <p:cNvPr id="6" name="Footer Placeholder 7">
            <a:extLst>
              <a:ext uri="{FF2B5EF4-FFF2-40B4-BE49-F238E27FC236}">
                <a16:creationId xmlns:a16="http://schemas.microsoft.com/office/drawing/2014/main" id="{68D81A75-C740-E9F7-1AD8-0CBE431371D9}"/>
              </a:ext>
            </a:extLst>
          </p:cNvPr>
          <p:cNvSpPr>
            <a:spLocks noGrp="1"/>
          </p:cNvSpPr>
          <p:nvPr>
            <p:ph type="ftr" sz="quarter" idx="11"/>
          </p:nvPr>
        </p:nvSpPr>
        <p:spPr bwMode="gray">
          <a:xfrm>
            <a:off x="5512752" y="6596732"/>
            <a:ext cx="5715096" cy="130634"/>
          </a:xfrm>
        </p:spPr>
        <p:txBody>
          <a:bodyPr/>
          <a:lstStyle/>
          <a:p>
            <a:r>
              <a:rPr lang="en-GB"/>
              <a:t>Social Media Fundraising</a:t>
            </a:r>
            <a:endParaRPr lang="en-GB" dirty="0"/>
          </a:p>
        </p:txBody>
      </p:sp>
    </p:spTree>
    <p:extLst>
      <p:ext uri="{BB962C8B-B14F-4D97-AF65-F5344CB8AC3E}">
        <p14:creationId xmlns:p14="http://schemas.microsoft.com/office/powerpoint/2010/main" val="282909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bwMode="gray">
      <p:bgPr>
        <a:solidFill>
          <a:srgbClr val="D5E0E2"/>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hasCustomPrompt="1"/>
          </p:nvPr>
        </p:nvSpPr>
        <p:spPr bwMode="gray">
          <a:xfrm>
            <a:off x="391892" y="3592440"/>
            <a:ext cx="7347980" cy="979756"/>
          </a:xfrm>
        </p:spPr>
        <p:txBody>
          <a:bodyPr/>
          <a:lstStyle>
            <a:lvl1pPr marL="0" indent="0" algn="l">
              <a:buNone/>
              <a:defRPr sz="1814">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dirty="0"/>
              <a:t>Insert subtitle or brief synopsis for the following section</a:t>
            </a:r>
          </a:p>
        </p:txBody>
      </p:sp>
      <p:sp>
        <p:nvSpPr>
          <p:cNvPr id="2" name="Title"/>
          <p:cNvSpPr>
            <a:spLocks noGrp="1"/>
          </p:cNvSpPr>
          <p:nvPr>
            <p:ph type="title" hasCustomPrompt="1"/>
          </p:nvPr>
        </p:nvSpPr>
        <p:spPr bwMode="gray">
          <a:xfrm>
            <a:off x="391892" y="2743318"/>
            <a:ext cx="7347980" cy="653171"/>
          </a:xfrm>
        </p:spPr>
        <p:txBody>
          <a:bodyPr anchor="b"/>
          <a:lstStyle>
            <a:lvl1pPr algn="l">
              <a:defRPr sz="2540">
                <a:solidFill>
                  <a:schemeClr val="tx1"/>
                </a:solidFill>
              </a:defRPr>
            </a:lvl1pPr>
          </a:lstStyle>
          <a:p>
            <a:r>
              <a:rPr lang="en-GB" dirty="0"/>
              <a:t>Insert title</a:t>
            </a:r>
          </a:p>
        </p:txBody>
      </p:sp>
      <p:sp>
        <p:nvSpPr>
          <p:cNvPr id="12" name="Slide Number Placeholder 11">
            <a:extLst>
              <a:ext uri="{FF2B5EF4-FFF2-40B4-BE49-F238E27FC236}">
                <a16:creationId xmlns:a16="http://schemas.microsoft.com/office/drawing/2014/main" id="{09533402-50DD-4F79-97AA-770D8B3B3516}"/>
              </a:ext>
            </a:extLst>
          </p:cNvPr>
          <p:cNvSpPr>
            <a:spLocks noGrp="1"/>
          </p:cNvSpPr>
          <p:nvPr>
            <p:ph type="sldNum" sz="quarter" idx="12"/>
          </p:nvPr>
        </p:nvSpPr>
        <p:spPr bwMode="gray"/>
        <p:txBody>
          <a:bodyPr/>
          <a:lstStyle>
            <a:lvl1pPr>
              <a:defRPr>
                <a:solidFill>
                  <a:schemeClr val="tx1"/>
                </a:solidFill>
              </a:defRPr>
            </a:lvl1pPr>
          </a:lstStyle>
          <a:p>
            <a:fld id="{427A094F-A43A-4F11-8E00-1F67ADA82539}" type="slidenum">
              <a:rPr lang="en-GB" smtClean="0"/>
              <a:pPr/>
              <a:t>‹#›</a:t>
            </a:fld>
            <a:endParaRPr lang="en-GB" dirty="0"/>
          </a:p>
        </p:txBody>
      </p:sp>
      <p:pic>
        <p:nvPicPr>
          <p:cNvPr id="6" name="IMG_Quatrefoil (Outline)" descr="Shape&#10;&#10;Description automatically generated with medium confidence">
            <a:extLst>
              <a:ext uri="{FF2B5EF4-FFF2-40B4-BE49-F238E27FC236}">
                <a16:creationId xmlns:a16="http://schemas.microsoft.com/office/drawing/2014/main" id="{91D54AD2-62EC-4E92-9D98-F002FF5B85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8410411" y="979609"/>
            <a:ext cx="3781589" cy="4898782"/>
          </a:xfrm>
          <a:prstGeom prst="rect">
            <a:avLst/>
          </a:prstGeom>
        </p:spPr>
      </p:pic>
    </p:spTree>
    <p:extLst>
      <p:ext uri="{BB962C8B-B14F-4D97-AF65-F5344CB8AC3E}">
        <p14:creationId xmlns:p14="http://schemas.microsoft.com/office/powerpoint/2010/main" val="212840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bwMode="gray">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sz="half" idx="2"/>
          </p:nvPr>
        </p:nvSpPr>
        <p:spPr bwMode="gray">
          <a:xfrm>
            <a:off x="6312731" y="1045074"/>
            <a:ext cx="5486492"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p:cNvSpPr>
            <a:spLocks noGrp="1"/>
          </p:cNvSpPr>
          <p:nvPr>
            <p:ph sz="half" idx="1"/>
          </p:nvPr>
        </p:nvSpPr>
        <p:spPr bwMode="gray">
          <a:xfrm>
            <a:off x="391892" y="1045074"/>
            <a:ext cx="5486492"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6F44DB01-6C65-4768-A51A-9A9B2975A170}"/>
              </a:ext>
            </a:extLst>
          </p:cNvPr>
          <p:cNvSpPr>
            <a:spLocks noGrp="1"/>
          </p:cNvSpPr>
          <p:nvPr>
            <p:ph type="dt" sz="half" idx="10"/>
          </p:nvPr>
        </p:nvSpPr>
        <p:spPr bwMode="gray"/>
        <p:txBody>
          <a:bodyPr/>
          <a:lstStyle/>
          <a:p>
            <a:r>
              <a:rPr lang="en-US"/>
              <a:t>November 2022</a:t>
            </a:r>
            <a:endParaRPr lang="en-GB" dirty="0"/>
          </a:p>
        </p:txBody>
      </p:sp>
      <p:sp>
        <p:nvSpPr>
          <p:cNvPr id="10" name="Footer Placeholder 9">
            <a:extLst>
              <a:ext uri="{FF2B5EF4-FFF2-40B4-BE49-F238E27FC236}">
                <a16:creationId xmlns:a16="http://schemas.microsoft.com/office/drawing/2014/main" id="{A3BABA5B-830F-4BB2-A5BA-1DDDD28DD79C}"/>
              </a:ext>
            </a:extLst>
          </p:cNvPr>
          <p:cNvSpPr>
            <a:spLocks noGrp="1"/>
          </p:cNvSpPr>
          <p:nvPr>
            <p:ph type="ftr" sz="quarter" idx="11"/>
          </p:nvPr>
        </p:nvSpPr>
        <p:spPr bwMode="gray"/>
        <p:txBody>
          <a:bodyPr/>
          <a:lstStyle/>
          <a:p>
            <a:r>
              <a:rPr lang="en-GB"/>
              <a:t>Social Media Fundraising</a:t>
            </a:r>
            <a:endParaRPr lang="en-GB" dirty="0"/>
          </a:p>
        </p:txBody>
      </p:sp>
      <p:sp>
        <p:nvSpPr>
          <p:cNvPr id="11" name="Slide Number Placeholder 10">
            <a:extLst>
              <a:ext uri="{FF2B5EF4-FFF2-40B4-BE49-F238E27FC236}">
                <a16:creationId xmlns:a16="http://schemas.microsoft.com/office/drawing/2014/main" id="{2CE08F2D-E493-4992-8734-92685C45FA64}"/>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EB49FE76-2D87-4B04-BAEA-30E86A3ECA60}"/>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732058414"/>
      </p:ext>
    </p:extLst>
  </p:cSld>
  <p:clrMapOvr>
    <a:masterClrMapping/>
  </p:clrMapOvr>
  <p:extLst>
    <p:ext uri="{DCECCB84-F9BA-43D5-87BE-67443E8EF086}">
      <p15:sldGuideLst xmlns:p15="http://schemas.microsoft.com/office/powerpoint/2012/main">
        <p15:guide id="1" pos="4083">
          <p15:clr>
            <a:srgbClr val="A4A3A4"/>
          </p15:clr>
        </p15:guide>
        <p15:guide id="2" orient="horz" pos="4377">
          <p15:clr>
            <a:srgbClr val="A4A3A4"/>
          </p15:clr>
        </p15:guide>
        <p15:guide id="3" pos="4383">
          <p15:clr>
            <a:srgbClr val="A4A3A4"/>
          </p15:clr>
        </p15:guide>
        <p15:guide id="4" pos="8193">
          <p15:clr>
            <a:srgbClr val="A4A3A4"/>
          </p15:clr>
        </p15:guide>
        <p15:guide id="5" pos="271">
          <p15:clr>
            <a:srgbClr val="A4A3A4"/>
          </p15:clr>
        </p15:guide>
        <p15:guide id="7" orient="horz" pos="725">
          <p15:clr>
            <a:srgbClr val="A4A3A4"/>
          </p15:clr>
        </p15:guide>
        <p15:guide id="8" orient="horz" pos="567">
          <p15:clr>
            <a:srgbClr val="A4A3A4"/>
          </p15:clr>
        </p15:guide>
        <p15:guide id="10" orient="horz" pos="181">
          <p15:clr>
            <a:srgbClr val="A4A3A4"/>
          </p15:clr>
        </p15:guide>
        <p15:guide id="11" orient="horz" pos="4581">
          <p15:clr>
            <a:srgbClr val="A4A3A4"/>
          </p15:clr>
        </p15:guide>
        <p15:guide id="12" orient="horz" pos="467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November 2022</a:t>
            </a:r>
            <a:endParaRPr lang="en-GB" dirty="0"/>
          </a:p>
        </p:txBody>
      </p:sp>
      <p:sp>
        <p:nvSpPr>
          <p:cNvPr id="5" name="Footer Placeholder 4"/>
          <p:cNvSpPr>
            <a:spLocks noGrp="1"/>
          </p:cNvSpPr>
          <p:nvPr>
            <p:ph type="ftr" sz="quarter" idx="11"/>
          </p:nvPr>
        </p:nvSpPr>
        <p:spPr/>
        <p:txBody>
          <a:bodyPr/>
          <a:lstStyle/>
          <a:p>
            <a:r>
              <a:rPr lang="en-GB"/>
              <a:t>Social Media Fundraising</a:t>
            </a:r>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158896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bg bwMode="gray">
      <p:bgRef idx="1001">
        <a:schemeClr val="bg1"/>
      </p:bgRef>
    </p:bg>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AEDDFA3F-F746-4E4D-B43A-F53F68EC5BE5}"/>
              </a:ext>
            </a:extLst>
          </p:cNvPr>
          <p:cNvSpPr>
            <a:spLocks noGrp="1"/>
          </p:cNvSpPr>
          <p:nvPr>
            <p:ph sz="quarter" idx="14"/>
          </p:nvPr>
        </p:nvSpPr>
        <p:spPr bwMode="gray">
          <a:xfrm>
            <a:off x="8272193" y="1045074"/>
            <a:ext cx="352703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sz="half" idx="2"/>
          </p:nvPr>
        </p:nvSpPr>
        <p:spPr bwMode="gray">
          <a:xfrm>
            <a:off x="4332043" y="1045074"/>
            <a:ext cx="352703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p:cNvSpPr>
            <a:spLocks noGrp="1"/>
          </p:cNvSpPr>
          <p:nvPr>
            <p:ph sz="half" idx="1"/>
          </p:nvPr>
        </p:nvSpPr>
        <p:spPr bwMode="gray">
          <a:xfrm>
            <a:off x="391893" y="1045074"/>
            <a:ext cx="352703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58B692EC-5494-43EA-9B9E-29CE3C9D6979}"/>
              </a:ext>
            </a:extLst>
          </p:cNvPr>
          <p:cNvSpPr>
            <a:spLocks noGrp="1"/>
          </p:cNvSpPr>
          <p:nvPr>
            <p:ph type="dt" sz="half" idx="15"/>
          </p:nvPr>
        </p:nvSpPr>
        <p:spPr bwMode="gray"/>
        <p:txBody>
          <a:bodyPr/>
          <a:lstStyle/>
          <a:p>
            <a:r>
              <a:rPr lang="en-US"/>
              <a:t>November 2022</a:t>
            </a:r>
            <a:endParaRPr lang="en-GB" dirty="0"/>
          </a:p>
        </p:txBody>
      </p:sp>
      <p:sp>
        <p:nvSpPr>
          <p:cNvPr id="10" name="Footer Placeholder 9">
            <a:extLst>
              <a:ext uri="{FF2B5EF4-FFF2-40B4-BE49-F238E27FC236}">
                <a16:creationId xmlns:a16="http://schemas.microsoft.com/office/drawing/2014/main" id="{297C28E1-B433-4067-AD35-AB5130FE3435}"/>
              </a:ext>
            </a:extLst>
          </p:cNvPr>
          <p:cNvSpPr>
            <a:spLocks noGrp="1"/>
          </p:cNvSpPr>
          <p:nvPr>
            <p:ph type="ftr" sz="quarter" idx="16"/>
          </p:nvPr>
        </p:nvSpPr>
        <p:spPr bwMode="gray"/>
        <p:txBody>
          <a:bodyPr/>
          <a:lstStyle/>
          <a:p>
            <a:r>
              <a:rPr lang="en-GB"/>
              <a:t>Social Media Fundraising</a:t>
            </a:r>
            <a:endParaRPr lang="en-GB" dirty="0"/>
          </a:p>
        </p:txBody>
      </p:sp>
      <p:sp>
        <p:nvSpPr>
          <p:cNvPr id="12" name="Slide Number Placeholder 11">
            <a:extLst>
              <a:ext uri="{FF2B5EF4-FFF2-40B4-BE49-F238E27FC236}">
                <a16:creationId xmlns:a16="http://schemas.microsoft.com/office/drawing/2014/main" id="{19B7EA1F-108B-4639-9CDD-385CDAD3FEF0}"/>
              </a:ext>
            </a:extLst>
          </p:cNvPr>
          <p:cNvSpPr>
            <a:spLocks noGrp="1"/>
          </p:cNvSpPr>
          <p:nvPr>
            <p:ph type="sldNum" sz="quarter" idx="17"/>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AEF734E1-D42B-453C-A8DA-0BE2131E207E}"/>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940576255"/>
      </p:ext>
    </p:extLst>
  </p:cSld>
  <p:clrMapOvr>
    <a:masterClrMapping/>
  </p:clrMapOvr>
  <p:extLst>
    <p:ext uri="{DCECCB84-F9BA-43D5-87BE-67443E8EF086}">
      <p15:sldGuideLst xmlns:p15="http://schemas.microsoft.com/office/powerpoint/2012/main">
        <p15:guide id="1" pos="3007">
          <p15:clr>
            <a:srgbClr val="A4A3A4"/>
          </p15:clr>
        </p15:guide>
        <p15:guide id="2" orient="horz" pos="4581">
          <p15:clr>
            <a:srgbClr val="A4A3A4"/>
          </p15:clr>
        </p15:guide>
        <p15:guide id="3" pos="5457">
          <p15:clr>
            <a:srgbClr val="A4A3A4"/>
          </p15:clr>
        </p15:guide>
        <p15:guide id="4" pos="5743">
          <p15:clr>
            <a:srgbClr val="A4A3A4"/>
          </p15:clr>
        </p15:guide>
        <p15:guide id="5" pos="8193">
          <p15:clr>
            <a:srgbClr val="A4A3A4"/>
          </p15:clr>
        </p15:guide>
        <p15:guide id="6" pos="271">
          <p15:clr>
            <a:srgbClr val="A4A3A4"/>
          </p15:clr>
        </p15:guide>
        <p15:guide id="7" pos="2721">
          <p15:clr>
            <a:srgbClr val="A4A3A4"/>
          </p15:clr>
        </p15:guide>
        <p15:guide id="9" orient="horz" pos="725">
          <p15:clr>
            <a:srgbClr val="A4A3A4"/>
          </p15:clr>
        </p15:guide>
        <p15:guide id="10" orient="horz" pos="567">
          <p15:clr>
            <a:srgbClr val="A4A3A4"/>
          </p15:clr>
        </p15:guide>
        <p15:guide id="12" orient="horz" pos="181">
          <p15:clr>
            <a:srgbClr val="A4A3A4"/>
          </p15:clr>
        </p15:guide>
        <p15:guide id="13" orient="horz" pos="4377">
          <p15:clr>
            <a:srgbClr val="A4A3A4"/>
          </p15:clr>
        </p15:guide>
        <p15:guide id="14" orient="horz" pos="4672">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B8D2BCA7-F682-4FC7-BC49-D2BE10C52098}"/>
              </a:ext>
            </a:extLst>
          </p:cNvPr>
          <p:cNvSpPr>
            <a:spLocks noGrp="1"/>
          </p:cNvSpPr>
          <p:nvPr>
            <p:ph sz="quarter" idx="15"/>
          </p:nvPr>
        </p:nvSpPr>
        <p:spPr bwMode="gray">
          <a:xfrm>
            <a:off x="9251923"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3">
            <a:extLst>
              <a:ext uri="{FF2B5EF4-FFF2-40B4-BE49-F238E27FC236}">
                <a16:creationId xmlns:a16="http://schemas.microsoft.com/office/drawing/2014/main" id="{AEDDFA3F-F746-4E4D-B43A-F53F68EC5BE5}"/>
              </a:ext>
            </a:extLst>
          </p:cNvPr>
          <p:cNvSpPr>
            <a:spLocks noGrp="1"/>
          </p:cNvSpPr>
          <p:nvPr>
            <p:ph sz="quarter" idx="14"/>
          </p:nvPr>
        </p:nvSpPr>
        <p:spPr bwMode="gray">
          <a:xfrm>
            <a:off x="6298580"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sz="half" idx="2"/>
          </p:nvPr>
        </p:nvSpPr>
        <p:spPr bwMode="gray">
          <a:xfrm>
            <a:off x="3345236"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p:cNvSpPr>
            <a:spLocks noGrp="1"/>
          </p:cNvSpPr>
          <p:nvPr>
            <p:ph sz="half" idx="1"/>
          </p:nvPr>
        </p:nvSpPr>
        <p:spPr bwMode="gray">
          <a:xfrm>
            <a:off x="391892"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0DDE3306-EC6E-46F7-9098-53795DB29201}"/>
              </a:ext>
            </a:extLst>
          </p:cNvPr>
          <p:cNvSpPr>
            <a:spLocks noGrp="1"/>
          </p:cNvSpPr>
          <p:nvPr>
            <p:ph type="dt" sz="half" idx="16"/>
          </p:nvPr>
        </p:nvSpPr>
        <p:spPr bwMode="gray"/>
        <p:txBody>
          <a:bodyPr/>
          <a:lstStyle/>
          <a:p>
            <a:r>
              <a:rPr lang="en-US"/>
              <a:t>November 2022</a:t>
            </a:r>
            <a:endParaRPr lang="en-GB" dirty="0"/>
          </a:p>
        </p:txBody>
      </p:sp>
      <p:sp>
        <p:nvSpPr>
          <p:cNvPr id="12" name="Footer Placeholder 11">
            <a:extLst>
              <a:ext uri="{FF2B5EF4-FFF2-40B4-BE49-F238E27FC236}">
                <a16:creationId xmlns:a16="http://schemas.microsoft.com/office/drawing/2014/main" id="{7692FF36-DDAA-450B-A334-012E99A400D7}"/>
              </a:ext>
            </a:extLst>
          </p:cNvPr>
          <p:cNvSpPr>
            <a:spLocks noGrp="1"/>
          </p:cNvSpPr>
          <p:nvPr>
            <p:ph type="ftr" sz="quarter" idx="17"/>
          </p:nvPr>
        </p:nvSpPr>
        <p:spPr bwMode="gray"/>
        <p:txBody>
          <a:bodyPr/>
          <a:lstStyle/>
          <a:p>
            <a:r>
              <a:rPr lang="en-GB"/>
              <a:t>Social Media Fundraising</a:t>
            </a:r>
            <a:endParaRPr lang="en-GB" dirty="0"/>
          </a:p>
        </p:txBody>
      </p:sp>
      <p:sp>
        <p:nvSpPr>
          <p:cNvPr id="13" name="Slide Number Placeholder 12">
            <a:extLst>
              <a:ext uri="{FF2B5EF4-FFF2-40B4-BE49-F238E27FC236}">
                <a16:creationId xmlns:a16="http://schemas.microsoft.com/office/drawing/2014/main" id="{E33F3C72-D94C-4F7B-9DA6-7601AA865200}"/>
              </a:ext>
            </a:extLst>
          </p:cNvPr>
          <p:cNvSpPr>
            <a:spLocks noGrp="1"/>
          </p:cNvSpPr>
          <p:nvPr>
            <p:ph type="sldNum" sz="quarter" idx="18"/>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4F27AF3E-039E-4A1F-962B-A0E17BC6AEC3}"/>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305299996"/>
      </p:ext>
    </p:extLst>
  </p:cSld>
  <p:clrMapOvr>
    <a:masterClrMapping/>
  </p:clrMapOvr>
  <p:extLst>
    <p:ext uri="{DCECCB84-F9BA-43D5-87BE-67443E8EF086}">
      <p15:sldGuideLst xmlns:p15="http://schemas.microsoft.com/office/powerpoint/2012/main">
        <p15:guide id="1" pos="271">
          <p15:clr>
            <a:srgbClr val="A4A3A4"/>
          </p15:clr>
        </p15:guide>
        <p15:guide id="2" orient="horz" pos="4377">
          <p15:clr>
            <a:srgbClr val="A4A3A4"/>
          </p15:clr>
        </p15:guide>
        <p15:guide id="4" orient="horz" pos="725">
          <p15:clr>
            <a:srgbClr val="A4A3A4"/>
          </p15:clr>
        </p15:guide>
        <p15:guide id="5" orient="horz" pos="567">
          <p15:clr>
            <a:srgbClr val="A4A3A4"/>
          </p15:clr>
        </p15:guide>
        <p15:guide id="7" orient="horz" pos="181">
          <p15:clr>
            <a:srgbClr val="A4A3A4"/>
          </p15:clr>
        </p15:guide>
        <p15:guide id="8" pos="2042">
          <p15:clr>
            <a:srgbClr val="A4A3A4"/>
          </p15:clr>
        </p15:guide>
        <p15:guide id="9" pos="2323">
          <p15:clr>
            <a:srgbClr val="A4A3A4"/>
          </p15:clr>
        </p15:guide>
        <p15:guide id="10" pos="4092">
          <p15:clr>
            <a:srgbClr val="A4A3A4"/>
          </p15:clr>
        </p15:guide>
        <p15:guide id="11" pos="4373">
          <p15:clr>
            <a:srgbClr val="A4A3A4"/>
          </p15:clr>
        </p15:guide>
        <p15:guide id="12" pos="6143">
          <p15:clr>
            <a:srgbClr val="A4A3A4"/>
          </p15:clr>
        </p15:guide>
        <p15:guide id="13" pos="6424">
          <p15:clr>
            <a:srgbClr val="A4A3A4"/>
          </p15:clr>
        </p15:guide>
        <p15:guide id="14" pos="8193">
          <p15:clr>
            <a:srgbClr val="A4A3A4"/>
          </p15:clr>
        </p15:guide>
        <p15:guide id="15" orient="horz" pos="4581">
          <p15:clr>
            <a:srgbClr val="A4A3A4"/>
          </p15:clr>
        </p15:guide>
        <p15:guide id="16" orient="horz" pos="4672">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1 (Side Panel)">
    <p:bg bwMode="gray">
      <p:bgPr>
        <a:solidFill>
          <a:srgbClr val="58828A"/>
        </a:solidFill>
        <a:effectLst/>
      </p:bgPr>
    </p:bg>
    <p:spTree>
      <p:nvGrpSpPr>
        <p:cNvPr id="1" name=""/>
        <p:cNvGrpSpPr/>
        <p:nvPr/>
      </p:nvGrpSpPr>
      <p:grpSpPr>
        <a:xfrm>
          <a:off x="0" y="0"/>
          <a:ext cx="0" cy="0"/>
          <a:chOff x="0" y="0"/>
          <a:chExt cx="0" cy="0"/>
        </a:xfrm>
      </p:grpSpPr>
      <p:sp>
        <p:nvSpPr>
          <p:cNvPr id="12" name="SHP_White Background">
            <a:extLst>
              <a:ext uri="{FF2B5EF4-FFF2-40B4-BE49-F238E27FC236}">
                <a16:creationId xmlns:a16="http://schemas.microsoft.com/office/drawing/2014/main" id="{C1C680E2-0419-49BB-83B8-95127765FDFF}"/>
              </a:ext>
            </a:extLst>
          </p:cNvPr>
          <p:cNvSpPr/>
          <p:nvPr userDrawn="1"/>
        </p:nvSpPr>
        <p:spPr bwMode="gray">
          <a:xfrm>
            <a:off x="0" y="0"/>
            <a:ext cx="6291946" cy="68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9" dirty="0" err="1">
              <a:solidFill>
                <a:schemeClr val="tx1"/>
              </a:solidFill>
            </a:endParaRPr>
          </a:p>
        </p:txBody>
      </p:sp>
      <p:sp>
        <p:nvSpPr>
          <p:cNvPr id="16" name="SHP_Footer Bar">
            <a:extLst>
              <a:ext uri="{FF2B5EF4-FFF2-40B4-BE49-F238E27FC236}">
                <a16:creationId xmlns:a16="http://schemas.microsoft.com/office/drawing/2014/main" id="{F492236D-DC92-41B7-8236-6D70F49612FC}"/>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sz="half" idx="1"/>
          </p:nvPr>
        </p:nvSpPr>
        <p:spPr bwMode="gray">
          <a:xfrm>
            <a:off x="391892" y="1045074"/>
            <a:ext cx="5486492"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HP_Blue Line">
            <a:extLst>
              <a:ext uri="{FF2B5EF4-FFF2-40B4-BE49-F238E27FC236}">
                <a16:creationId xmlns:a16="http://schemas.microsoft.com/office/drawing/2014/main" id="{35A4E6F8-F882-4D6C-BD90-F92EC22DFC07}"/>
              </a:ext>
            </a:extLst>
          </p:cNvPr>
          <p:cNvCxnSpPr>
            <a:cxnSpLocks/>
          </p:cNvCxnSpPr>
          <p:nvPr userDrawn="1"/>
        </p:nvCxnSpPr>
        <p:spPr bwMode="gray">
          <a:xfrm>
            <a:off x="391892" y="849122"/>
            <a:ext cx="5486492"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88741D84-AFCD-407F-B598-7542B771D921}"/>
              </a:ext>
            </a:extLst>
          </p:cNvPr>
          <p:cNvSpPr>
            <a:spLocks noGrp="1"/>
          </p:cNvSpPr>
          <p:nvPr>
            <p:ph type="dt" sz="half" idx="10"/>
          </p:nvPr>
        </p:nvSpPr>
        <p:spPr bwMode="gray"/>
        <p:txBody>
          <a:bodyPr/>
          <a:lstStyle/>
          <a:p>
            <a:r>
              <a:rPr lang="en-US"/>
              <a:t>November 2022</a:t>
            </a:r>
            <a:endParaRPr lang="en-GB" dirty="0"/>
          </a:p>
        </p:txBody>
      </p:sp>
      <p:sp>
        <p:nvSpPr>
          <p:cNvPr id="9" name="Footer Placeholder 8">
            <a:extLst>
              <a:ext uri="{FF2B5EF4-FFF2-40B4-BE49-F238E27FC236}">
                <a16:creationId xmlns:a16="http://schemas.microsoft.com/office/drawing/2014/main" id="{3A2CD8F0-1B2D-4DE2-ACF5-1276A7AD1A96}"/>
              </a:ext>
            </a:extLst>
          </p:cNvPr>
          <p:cNvSpPr>
            <a:spLocks noGrp="1"/>
          </p:cNvSpPr>
          <p:nvPr>
            <p:ph type="ftr" sz="quarter" idx="11"/>
          </p:nvPr>
        </p:nvSpPr>
        <p:spPr bwMode="gray"/>
        <p:txBody>
          <a:bodyPr/>
          <a:lstStyle/>
          <a:p>
            <a:r>
              <a:rPr lang="en-GB"/>
              <a:t>Social Media Fundraising</a:t>
            </a:r>
            <a:endParaRPr lang="en-GB" dirty="0"/>
          </a:p>
        </p:txBody>
      </p:sp>
      <p:sp>
        <p:nvSpPr>
          <p:cNvPr id="10" name="Slide Number Placeholder 9">
            <a:extLst>
              <a:ext uri="{FF2B5EF4-FFF2-40B4-BE49-F238E27FC236}">
                <a16:creationId xmlns:a16="http://schemas.microsoft.com/office/drawing/2014/main" id="{D82E0DC7-F2F0-4184-BE55-CC340619C886}"/>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2" name="Title 1">
            <a:extLst>
              <a:ext uri="{FF2B5EF4-FFF2-40B4-BE49-F238E27FC236}">
                <a16:creationId xmlns:a16="http://schemas.microsoft.com/office/drawing/2014/main" id="{4EBB944E-F115-46A1-BA1A-B68DCCE84AAA}"/>
              </a:ext>
            </a:extLst>
          </p:cNvPr>
          <p:cNvSpPr>
            <a:spLocks noGrp="1"/>
          </p:cNvSpPr>
          <p:nvPr>
            <p:ph type="title"/>
          </p:nvPr>
        </p:nvSpPr>
        <p:spPr bwMode="gray">
          <a:xfrm>
            <a:off x="391892" y="261269"/>
            <a:ext cx="5486492" cy="555195"/>
          </a:xfrm>
        </p:spPr>
        <p:txBody>
          <a:bodyPr/>
          <a:lstStyle/>
          <a:p>
            <a:r>
              <a:rPr lang="en-US"/>
              <a:t>Click to edit Master title style</a:t>
            </a:r>
            <a:endParaRPr lang="en-GB" dirty="0"/>
          </a:p>
        </p:txBody>
      </p:sp>
    </p:spTree>
    <p:extLst>
      <p:ext uri="{BB962C8B-B14F-4D97-AF65-F5344CB8AC3E}">
        <p14:creationId xmlns:p14="http://schemas.microsoft.com/office/powerpoint/2010/main" val="3173783286"/>
      </p:ext>
    </p:extLst>
  </p:cSld>
  <p:clrMapOvr>
    <a:masterClrMapping/>
  </p:clrMapOvr>
  <p:extLst>
    <p:ext uri="{DCECCB84-F9BA-43D5-87BE-67443E8EF086}">
      <p15:sldGuideLst xmlns:p15="http://schemas.microsoft.com/office/powerpoint/2012/main">
        <p15:guide id="1" pos="271">
          <p15:clr>
            <a:srgbClr val="A4A3A4"/>
          </p15:clr>
        </p15:guide>
        <p15:guide id="2" orient="horz" pos="4377">
          <p15:clr>
            <a:srgbClr val="A4A3A4"/>
          </p15:clr>
        </p15:guide>
        <p15:guide id="4" orient="horz" pos="725">
          <p15:clr>
            <a:srgbClr val="A4A3A4"/>
          </p15:clr>
        </p15:guide>
        <p15:guide id="5" orient="horz" pos="567">
          <p15:clr>
            <a:srgbClr val="A4A3A4"/>
          </p15:clr>
        </p15:guide>
        <p15:guide id="6" orient="horz" pos="181">
          <p15:clr>
            <a:srgbClr val="A4A3A4"/>
          </p15:clr>
        </p15:guide>
        <p15:guide id="8" pos="4083">
          <p15:clr>
            <a:srgbClr val="A4A3A4"/>
          </p15:clr>
        </p15:guide>
        <p15:guide id="9" pos="8193">
          <p15:clr>
            <a:srgbClr val="A4A3A4"/>
          </p15:clr>
        </p15:guide>
        <p15:guide id="10" orient="horz" pos="4581">
          <p15:clr>
            <a:srgbClr val="A4A3A4"/>
          </p15:clr>
        </p15:guide>
        <p15:guide id="11" orient="horz" pos="4672">
          <p15:clr>
            <a:srgbClr val="A4A3A4"/>
          </p15:clr>
        </p15:guide>
        <p15:guide id="12" pos="4642">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1 (Side Panel)">
    <p:bg bwMode="gray">
      <p:bgPr>
        <a:solidFill>
          <a:srgbClr val="58828A"/>
        </a:solidFill>
        <a:effectLst/>
      </p:bgPr>
    </p:bg>
    <p:spTree>
      <p:nvGrpSpPr>
        <p:cNvPr id="1" name=""/>
        <p:cNvGrpSpPr/>
        <p:nvPr/>
      </p:nvGrpSpPr>
      <p:grpSpPr>
        <a:xfrm>
          <a:off x="0" y="0"/>
          <a:ext cx="0" cy="0"/>
          <a:chOff x="0" y="0"/>
          <a:chExt cx="0" cy="0"/>
        </a:xfrm>
      </p:grpSpPr>
      <p:sp>
        <p:nvSpPr>
          <p:cNvPr id="10" name="SHP_White Background">
            <a:extLst>
              <a:ext uri="{FF2B5EF4-FFF2-40B4-BE49-F238E27FC236}">
                <a16:creationId xmlns:a16="http://schemas.microsoft.com/office/drawing/2014/main" id="{02537AD1-1149-439A-998D-F8AA0B891EF0}"/>
              </a:ext>
            </a:extLst>
          </p:cNvPr>
          <p:cNvSpPr/>
          <p:nvPr userDrawn="1"/>
        </p:nvSpPr>
        <p:spPr bwMode="gray">
          <a:xfrm>
            <a:off x="0" y="-295"/>
            <a:ext cx="8251407" cy="68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9" dirty="0" err="1">
              <a:solidFill>
                <a:schemeClr val="tx1"/>
              </a:solidFill>
            </a:endParaRPr>
          </a:p>
        </p:txBody>
      </p:sp>
      <p:sp>
        <p:nvSpPr>
          <p:cNvPr id="16" name="SHP_Footer Bar">
            <a:extLst>
              <a:ext uri="{FF2B5EF4-FFF2-40B4-BE49-F238E27FC236}">
                <a16:creationId xmlns:a16="http://schemas.microsoft.com/office/drawing/2014/main" id="{2C04858F-88AA-4FD3-8032-B8C394804CAF}"/>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sz="half" idx="1"/>
          </p:nvPr>
        </p:nvSpPr>
        <p:spPr bwMode="gray">
          <a:xfrm>
            <a:off x="391893" y="1045074"/>
            <a:ext cx="7445704"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5" name="SHP_Blue Line">
            <a:extLst>
              <a:ext uri="{FF2B5EF4-FFF2-40B4-BE49-F238E27FC236}">
                <a16:creationId xmlns:a16="http://schemas.microsoft.com/office/drawing/2014/main" id="{FF5953EC-11D1-488A-8F53-355E94CBF5D5}"/>
              </a:ext>
            </a:extLst>
          </p:cNvPr>
          <p:cNvCxnSpPr>
            <a:cxnSpLocks/>
          </p:cNvCxnSpPr>
          <p:nvPr userDrawn="1"/>
        </p:nvCxnSpPr>
        <p:spPr bwMode="gray">
          <a:xfrm>
            <a:off x="391892" y="849122"/>
            <a:ext cx="7445953"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1FA8FCD-08F8-4947-A85B-E6F25BDC625B}"/>
              </a:ext>
            </a:extLst>
          </p:cNvPr>
          <p:cNvSpPr>
            <a:spLocks noGrp="1"/>
          </p:cNvSpPr>
          <p:nvPr>
            <p:ph type="dt" sz="half" idx="10"/>
          </p:nvPr>
        </p:nvSpPr>
        <p:spPr bwMode="gray"/>
        <p:txBody>
          <a:bodyPr/>
          <a:lstStyle/>
          <a:p>
            <a:r>
              <a:rPr lang="en-US"/>
              <a:t>November 2022</a:t>
            </a:r>
            <a:endParaRPr lang="en-GB" dirty="0"/>
          </a:p>
        </p:txBody>
      </p:sp>
      <p:sp>
        <p:nvSpPr>
          <p:cNvPr id="8" name="Footer Placeholder 7">
            <a:extLst>
              <a:ext uri="{FF2B5EF4-FFF2-40B4-BE49-F238E27FC236}">
                <a16:creationId xmlns:a16="http://schemas.microsoft.com/office/drawing/2014/main" id="{72F4BE13-FB69-42EC-AEA1-8A279002FA82}"/>
              </a:ext>
            </a:extLst>
          </p:cNvPr>
          <p:cNvSpPr>
            <a:spLocks noGrp="1"/>
          </p:cNvSpPr>
          <p:nvPr>
            <p:ph type="ftr" sz="quarter" idx="11"/>
          </p:nvPr>
        </p:nvSpPr>
        <p:spPr bwMode="gray"/>
        <p:txBody>
          <a:bodyPr/>
          <a:lstStyle/>
          <a:p>
            <a:r>
              <a:rPr lang="en-GB"/>
              <a:t>Social Media Fundraising</a:t>
            </a:r>
            <a:endParaRPr lang="en-GB" dirty="0"/>
          </a:p>
        </p:txBody>
      </p:sp>
      <p:sp>
        <p:nvSpPr>
          <p:cNvPr id="9" name="Slide Number Placeholder 8">
            <a:extLst>
              <a:ext uri="{FF2B5EF4-FFF2-40B4-BE49-F238E27FC236}">
                <a16:creationId xmlns:a16="http://schemas.microsoft.com/office/drawing/2014/main" id="{ED8CEAA8-0ECB-4594-9D60-6048ED7C2B6F}"/>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F7B8E26F-EB39-4A99-97AF-1D376C135906}"/>
              </a:ext>
            </a:extLst>
          </p:cNvPr>
          <p:cNvSpPr>
            <a:spLocks noGrp="1"/>
          </p:cNvSpPr>
          <p:nvPr>
            <p:ph type="title"/>
          </p:nvPr>
        </p:nvSpPr>
        <p:spPr bwMode="gray">
          <a:xfrm>
            <a:off x="391892" y="261269"/>
            <a:ext cx="7445953" cy="555195"/>
          </a:xfrm>
        </p:spPr>
        <p:txBody>
          <a:bodyPr/>
          <a:lstStyle/>
          <a:p>
            <a:r>
              <a:rPr lang="en-US"/>
              <a:t>Click to edit Master title style</a:t>
            </a:r>
            <a:endParaRPr lang="en-GB" dirty="0"/>
          </a:p>
        </p:txBody>
      </p:sp>
    </p:spTree>
    <p:extLst>
      <p:ext uri="{BB962C8B-B14F-4D97-AF65-F5344CB8AC3E}">
        <p14:creationId xmlns:p14="http://schemas.microsoft.com/office/powerpoint/2010/main" val="4169621553"/>
      </p:ext>
    </p:extLst>
  </p:cSld>
  <p:clrMapOvr>
    <a:masterClrMapping/>
  </p:clrMapOvr>
  <p:extLst>
    <p:ext uri="{DCECCB84-F9BA-43D5-87BE-67443E8EF086}">
      <p15:sldGuideLst xmlns:p15="http://schemas.microsoft.com/office/powerpoint/2012/main">
        <p15:guide id="1" pos="5443">
          <p15:clr>
            <a:srgbClr val="A4A3A4"/>
          </p15:clr>
        </p15:guide>
        <p15:guide id="2" orient="horz" pos="4377">
          <p15:clr>
            <a:srgbClr val="A4A3A4"/>
          </p15:clr>
        </p15:guide>
        <p15:guide id="3" pos="271">
          <p15:clr>
            <a:srgbClr val="A4A3A4"/>
          </p15:clr>
        </p15:guide>
        <p15:guide id="5" orient="horz" pos="725">
          <p15:clr>
            <a:srgbClr val="A4A3A4"/>
          </p15:clr>
        </p15:guide>
        <p15:guide id="6" orient="horz" pos="567">
          <p15:clr>
            <a:srgbClr val="A4A3A4"/>
          </p15:clr>
        </p15:guide>
        <p15:guide id="8" orient="horz" pos="181">
          <p15:clr>
            <a:srgbClr val="A4A3A4"/>
          </p15:clr>
        </p15:guide>
        <p15:guide id="9" pos="8193">
          <p15:clr>
            <a:srgbClr val="A4A3A4"/>
          </p15:clr>
        </p15:guide>
        <p15:guide id="10" orient="horz" pos="4581">
          <p15:clr>
            <a:srgbClr val="A4A3A4"/>
          </p15:clr>
        </p15:guide>
        <p15:guide id="11" orient="horz" pos="4672">
          <p15:clr>
            <a:srgbClr val="A4A3A4"/>
          </p15:clr>
        </p15:guide>
        <p15:guide id="12" pos="6002">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1 (Side Panel)">
    <p:bg bwMode="gray">
      <p:bgPr>
        <a:solidFill>
          <a:srgbClr val="58828A"/>
        </a:solidFill>
        <a:effectLst/>
      </p:bgPr>
    </p:bg>
    <p:spTree>
      <p:nvGrpSpPr>
        <p:cNvPr id="1" name=""/>
        <p:cNvGrpSpPr/>
        <p:nvPr/>
      </p:nvGrpSpPr>
      <p:grpSpPr>
        <a:xfrm>
          <a:off x="0" y="0"/>
          <a:ext cx="0" cy="0"/>
          <a:chOff x="0" y="0"/>
          <a:chExt cx="0" cy="0"/>
        </a:xfrm>
      </p:grpSpPr>
      <p:sp>
        <p:nvSpPr>
          <p:cNvPr id="12" name="SHP_White Background">
            <a:extLst>
              <a:ext uri="{FF2B5EF4-FFF2-40B4-BE49-F238E27FC236}">
                <a16:creationId xmlns:a16="http://schemas.microsoft.com/office/drawing/2014/main" id="{CA073175-7B86-45A0-9D42-4E422C935C7E}"/>
              </a:ext>
            </a:extLst>
          </p:cNvPr>
          <p:cNvSpPr/>
          <p:nvPr userDrawn="1"/>
        </p:nvSpPr>
        <p:spPr bwMode="gray">
          <a:xfrm>
            <a:off x="0" y="0"/>
            <a:ext cx="9230888" cy="68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9" dirty="0" err="1">
              <a:solidFill>
                <a:schemeClr val="tx1"/>
              </a:solidFill>
            </a:endParaRPr>
          </a:p>
        </p:txBody>
      </p:sp>
      <p:sp>
        <p:nvSpPr>
          <p:cNvPr id="13" name="SHP_Footer Bar">
            <a:extLst>
              <a:ext uri="{FF2B5EF4-FFF2-40B4-BE49-F238E27FC236}">
                <a16:creationId xmlns:a16="http://schemas.microsoft.com/office/drawing/2014/main" id="{AD23EC82-9B1D-45ED-89A8-F09F9F82E71D}"/>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sz="half" idx="1"/>
          </p:nvPr>
        </p:nvSpPr>
        <p:spPr bwMode="gray">
          <a:xfrm>
            <a:off x="391892" y="1045074"/>
            <a:ext cx="8425268"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HP_Blue Line">
            <a:extLst>
              <a:ext uri="{FF2B5EF4-FFF2-40B4-BE49-F238E27FC236}">
                <a16:creationId xmlns:a16="http://schemas.microsoft.com/office/drawing/2014/main" id="{CE800009-8877-4A2E-9EE9-66AE497293DB}"/>
              </a:ext>
            </a:extLst>
          </p:cNvPr>
          <p:cNvCxnSpPr>
            <a:cxnSpLocks/>
          </p:cNvCxnSpPr>
          <p:nvPr userDrawn="1"/>
        </p:nvCxnSpPr>
        <p:spPr bwMode="gray">
          <a:xfrm>
            <a:off x="413562" y="849122"/>
            <a:ext cx="8425684"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09013D6-3480-46E0-A721-AD54FAE1673D}"/>
              </a:ext>
            </a:extLst>
          </p:cNvPr>
          <p:cNvSpPr>
            <a:spLocks noGrp="1"/>
          </p:cNvSpPr>
          <p:nvPr>
            <p:ph type="dt" sz="half" idx="10"/>
          </p:nvPr>
        </p:nvSpPr>
        <p:spPr bwMode="gray"/>
        <p:txBody>
          <a:bodyPr/>
          <a:lstStyle/>
          <a:p>
            <a:r>
              <a:rPr lang="en-US"/>
              <a:t>November 2022</a:t>
            </a:r>
            <a:endParaRPr lang="en-GB" dirty="0"/>
          </a:p>
        </p:txBody>
      </p:sp>
      <p:sp>
        <p:nvSpPr>
          <p:cNvPr id="8" name="Footer Placeholder 7">
            <a:extLst>
              <a:ext uri="{FF2B5EF4-FFF2-40B4-BE49-F238E27FC236}">
                <a16:creationId xmlns:a16="http://schemas.microsoft.com/office/drawing/2014/main" id="{444B5134-61A2-4C26-A683-19EDA25DC541}"/>
              </a:ext>
            </a:extLst>
          </p:cNvPr>
          <p:cNvSpPr>
            <a:spLocks noGrp="1"/>
          </p:cNvSpPr>
          <p:nvPr>
            <p:ph type="ftr" sz="quarter" idx="11"/>
          </p:nvPr>
        </p:nvSpPr>
        <p:spPr bwMode="gray"/>
        <p:txBody>
          <a:bodyPr/>
          <a:lstStyle/>
          <a:p>
            <a:r>
              <a:rPr lang="en-GB"/>
              <a:t>Social Media Fundraising</a:t>
            </a:r>
            <a:endParaRPr lang="en-GB" dirty="0"/>
          </a:p>
        </p:txBody>
      </p:sp>
      <p:sp>
        <p:nvSpPr>
          <p:cNvPr id="9" name="Slide Number Placeholder 8">
            <a:extLst>
              <a:ext uri="{FF2B5EF4-FFF2-40B4-BE49-F238E27FC236}">
                <a16:creationId xmlns:a16="http://schemas.microsoft.com/office/drawing/2014/main" id="{9F0D43D1-5814-45CC-911C-E47BB963160F}"/>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DF9D91AA-33DD-4263-86C1-2DC96A6295D4}"/>
              </a:ext>
            </a:extLst>
          </p:cNvPr>
          <p:cNvSpPr>
            <a:spLocks noGrp="1"/>
          </p:cNvSpPr>
          <p:nvPr>
            <p:ph type="title"/>
          </p:nvPr>
        </p:nvSpPr>
        <p:spPr bwMode="gray">
          <a:xfrm>
            <a:off x="391892" y="261269"/>
            <a:ext cx="8425684" cy="555195"/>
          </a:xfrm>
        </p:spPr>
        <p:txBody>
          <a:bodyPr/>
          <a:lstStyle/>
          <a:p>
            <a:r>
              <a:rPr lang="en-US"/>
              <a:t>Click to edit Master title style</a:t>
            </a:r>
            <a:endParaRPr lang="en-GB" dirty="0"/>
          </a:p>
        </p:txBody>
      </p:sp>
    </p:spTree>
    <p:extLst>
      <p:ext uri="{BB962C8B-B14F-4D97-AF65-F5344CB8AC3E}">
        <p14:creationId xmlns:p14="http://schemas.microsoft.com/office/powerpoint/2010/main" val="2463193329"/>
      </p:ext>
    </p:extLst>
  </p:cSld>
  <p:clrMapOvr>
    <a:masterClrMapping/>
  </p:clrMapOvr>
  <p:extLst>
    <p:ext uri="{DCECCB84-F9BA-43D5-87BE-67443E8EF086}">
      <p15:sldGuideLst xmlns:p15="http://schemas.microsoft.com/office/powerpoint/2012/main">
        <p15:guide id="1" pos="6122">
          <p15:clr>
            <a:srgbClr val="A4A3A4"/>
          </p15:clr>
        </p15:guide>
        <p15:guide id="2" orient="horz" pos="4377">
          <p15:clr>
            <a:srgbClr val="A4A3A4"/>
          </p15:clr>
        </p15:guide>
        <p15:guide id="4" orient="horz" pos="725">
          <p15:clr>
            <a:srgbClr val="A4A3A4"/>
          </p15:clr>
        </p15:guide>
        <p15:guide id="5" orient="horz" pos="567">
          <p15:clr>
            <a:srgbClr val="A4A3A4"/>
          </p15:clr>
        </p15:guide>
        <p15:guide id="7" orient="horz" pos="181">
          <p15:clr>
            <a:srgbClr val="A4A3A4"/>
          </p15:clr>
        </p15:guide>
        <p15:guide id="8" pos="271">
          <p15:clr>
            <a:srgbClr val="A4A3A4"/>
          </p15:clr>
        </p15:guide>
        <p15:guide id="9" pos="8194">
          <p15:clr>
            <a:srgbClr val="A4A3A4"/>
          </p15:clr>
        </p15:guide>
        <p15:guide id="10" orient="horz" pos="4581">
          <p15:clr>
            <a:srgbClr val="A4A3A4"/>
          </p15:clr>
        </p15:guide>
        <p15:guide id="11" orient="horz" pos="4672">
          <p15:clr>
            <a:srgbClr val="A4A3A4"/>
          </p15:clr>
        </p15:guide>
        <p15:guide id="12" pos="6682">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3E2CDF8B-CD08-466D-8899-F71837017892}"/>
              </a:ext>
            </a:extLst>
          </p:cNvPr>
          <p:cNvSpPr>
            <a:spLocks noGrp="1"/>
          </p:cNvSpPr>
          <p:nvPr>
            <p:ph type="dt" sz="half" idx="10"/>
          </p:nvPr>
        </p:nvSpPr>
        <p:spPr bwMode="gray"/>
        <p:txBody>
          <a:bodyPr/>
          <a:lstStyle/>
          <a:p>
            <a:r>
              <a:rPr lang="en-US"/>
              <a:t>November 2022</a:t>
            </a:r>
            <a:endParaRPr lang="en-GB" dirty="0"/>
          </a:p>
        </p:txBody>
      </p:sp>
      <p:sp>
        <p:nvSpPr>
          <p:cNvPr id="7" name="Footer Placeholder 6">
            <a:extLst>
              <a:ext uri="{FF2B5EF4-FFF2-40B4-BE49-F238E27FC236}">
                <a16:creationId xmlns:a16="http://schemas.microsoft.com/office/drawing/2014/main" id="{99AD2D69-C7A9-4A65-B17E-5BFF3F7290F1}"/>
              </a:ext>
            </a:extLst>
          </p:cNvPr>
          <p:cNvSpPr>
            <a:spLocks noGrp="1"/>
          </p:cNvSpPr>
          <p:nvPr>
            <p:ph type="ftr" sz="quarter" idx="11"/>
          </p:nvPr>
        </p:nvSpPr>
        <p:spPr bwMode="gray"/>
        <p:txBody>
          <a:bodyPr/>
          <a:lstStyle/>
          <a:p>
            <a:r>
              <a:rPr lang="en-GB"/>
              <a:t>Social Media Fundraising</a:t>
            </a:r>
            <a:endParaRPr lang="en-GB" dirty="0"/>
          </a:p>
        </p:txBody>
      </p:sp>
      <p:sp>
        <p:nvSpPr>
          <p:cNvPr id="8" name="Slide Number Placeholder 7">
            <a:extLst>
              <a:ext uri="{FF2B5EF4-FFF2-40B4-BE49-F238E27FC236}">
                <a16:creationId xmlns:a16="http://schemas.microsoft.com/office/drawing/2014/main" id="{58C79160-3F0A-4011-9DBC-69ED5945FB4C}"/>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9" name="Title 8">
            <a:extLst>
              <a:ext uri="{FF2B5EF4-FFF2-40B4-BE49-F238E27FC236}">
                <a16:creationId xmlns:a16="http://schemas.microsoft.com/office/drawing/2014/main" id="{42DE68F7-7436-423F-A53C-00C5D07B2F94}"/>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465223750"/>
      </p:ext>
    </p:extLst>
  </p:cSld>
  <p:clrMapOvr>
    <a:masterClrMapping/>
  </p:clrMapOvr>
  <p:extLst>
    <p:ext uri="{DCECCB84-F9BA-43D5-87BE-67443E8EF086}">
      <p15:sldGuideLst xmlns:p15="http://schemas.microsoft.com/office/powerpoint/2012/main">
        <p15:guide id="1" pos="271">
          <p15:clr>
            <a:srgbClr val="A4A3A4"/>
          </p15:clr>
        </p15:guide>
        <p15:guide id="2" orient="horz" pos="181">
          <p15:clr>
            <a:srgbClr val="A4A3A4"/>
          </p15:clr>
        </p15:guide>
        <p15:guide id="3" pos="8193">
          <p15:clr>
            <a:srgbClr val="A4A3A4"/>
          </p15:clr>
        </p15:guide>
        <p15:guide id="5" orient="horz" pos="725">
          <p15:clr>
            <a:srgbClr val="A4A3A4"/>
          </p15:clr>
        </p15:guide>
        <p15:guide id="7" orient="horz" pos="4377">
          <p15:clr>
            <a:srgbClr val="A4A3A4"/>
          </p15:clr>
        </p15:guide>
        <p15:guide id="8" orient="horz" pos="567">
          <p15:clr>
            <a:srgbClr val="A4A3A4"/>
          </p15:clr>
        </p15:guide>
        <p15:guide id="9" orient="horz" pos="4581">
          <p15:clr>
            <a:srgbClr val="A4A3A4"/>
          </p15:clr>
        </p15:guide>
        <p15:guide id="10" orient="horz" pos="4672">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bg bwMode="gray">
      <p:bgRef idx="1001">
        <a:schemeClr val="bg1"/>
      </p:bgRef>
    </p:bg>
    <p:spTree>
      <p:nvGrpSpPr>
        <p:cNvPr id="1" name=""/>
        <p:cNvGrpSpPr/>
        <p:nvPr/>
      </p:nvGrpSpPr>
      <p:grpSpPr>
        <a:xfrm>
          <a:off x="0" y="0"/>
          <a:ext cx="0" cy="0"/>
          <a:chOff x="0" y="0"/>
          <a:chExt cx="0" cy="0"/>
        </a:xfrm>
      </p:grpSpPr>
      <p:sp>
        <p:nvSpPr>
          <p:cNvPr id="11" name="SHP_Footer Bar">
            <a:extLst>
              <a:ext uri="{FF2B5EF4-FFF2-40B4-BE49-F238E27FC236}">
                <a16:creationId xmlns:a16="http://schemas.microsoft.com/office/drawing/2014/main" id="{2D89875B-64D6-4550-8CE9-01E2D6AAA0A7}"/>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5" name="Date Placeholder 4">
            <a:extLst>
              <a:ext uri="{FF2B5EF4-FFF2-40B4-BE49-F238E27FC236}">
                <a16:creationId xmlns:a16="http://schemas.microsoft.com/office/drawing/2014/main" id="{69AF578A-345E-446B-B4EE-4D1B5AA26FD4}"/>
              </a:ext>
            </a:extLst>
          </p:cNvPr>
          <p:cNvSpPr>
            <a:spLocks noGrp="1"/>
          </p:cNvSpPr>
          <p:nvPr>
            <p:ph type="dt" sz="half" idx="10"/>
          </p:nvPr>
        </p:nvSpPr>
        <p:spPr bwMode="gray"/>
        <p:txBody>
          <a:bodyPr/>
          <a:lstStyle/>
          <a:p>
            <a:r>
              <a:rPr lang="en-US"/>
              <a:t>November 2022</a:t>
            </a:r>
            <a:endParaRPr lang="en-GB" dirty="0"/>
          </a:p>
        </p:txBody>
      </p:sp>
      <p:sp>
        <p:nvSpPr>
          <p:cNvPr id="6" name="Footer Placeholder 5">
            <a:extLst>
              <a:ext uri="{FF2B5EF4-FFF2-40B4-BE49-F238E27FC236}">
                <a16:creationId xmlns:a16="http://schemas.microsoft.com/office/drawing/2014/main" id="{0E0737AE-95D4-45BD-9952-61C48F8551A2}"/>
              </a:ext>
            </a:extLst>
          </p:cNvPr>
          <p:cNvSpPr>
            <a:spLocks noGrp="1"/>
          </p:cNvSpPr>
          <p:nvPr>
            <p:ph type="ftr" sz="quarter" idx="11"/>
          </p:nvPr>
        </p:nvSpPr>
        <p:spPr bwMode="gray"/>
        <p:txBody>
          <a:bodyPr/>
          <a:lstStyle/>
          <a:p>
            <a:r>
              <a:rPr lang="en-GB"/>
              <a:t>Social Media Fundraising</a:t>
            </a:r>
            <a:endParaRPr lang="en-GB" dirty="0"/>
          </a:p>
        </p:txBody>
      </p:sp>
      <p:sp>
        <p:nvSpPr>
          <p:cNvPr id="7" name="Slide Number Placeholder 6">
            <a:extLst>
              <a:ext uri="{FF2B5EF4-FFF2-40B4-BE49-F238E27FC236}">
                <a16:creationId xmlns:a16="http://schemas.microsoft.com/office/drawing/2014/main" id="{31E9609F-7D6E-429C-B569-E557B528EEFA}"/>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Tree>
    <p:extLst>
      <p:ext uri="{BB962C8B-B14F-4D97-AF65-F5344CB8AC3E}">
        <p14:creationId xmlns:p14="http://schemas.microsoft.com/office/powerpoint/2010/main" val="3082410822"/>
      </p:ext>
    </p:extLst>
  </p:cSld>
  <p:clrMapOvr>
    <a:masterClrMapping/>
  </p:clrMapOvr>
  <p:extLst>
    <p:ext uri="{DCECCB84-F9BA-43D5-87BE-67443E8EF086}">
      <p15:sldGuideLst xmlns:p15="http://schemas.microsoft.com/office/powerpoint/2012/main">
        <p15:guide id="2" orient="horz" pos="4377">
          <p15:clr>
            <a:srgbClr val="A4A3A4"/>
          </p15:clr>
        </p15:guide>
        <p15:guide id="3" pos="271">
          <p15:clr>
            <a:srgbClr val="A4A3A4"/>
          </p15:clr>
        </p15:guide>
        <p15:guide id="4" pos="8193">
          <p15:clr>
            <a:srgbClr val="A4A3A4"/>
          </p15:clr>
        </p15:guide>
        <p15:guide id="5" orient="horz" pos="181">
          <p15:clr>
            <a:srgbClr val="A4A3A4"/>
          </p15:clr>
        </p15:guide>
        <p15:guide id="6" orient="horz" pos="4581">
          <p15:clr>
            <a:srgbClr val="A4A3A4"/>
          </p15:clr>
        </p15:guide>
        <p15:guide id="7" orient="horz" pos="4672">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ck Cover">
    <p:bg bwMode="gray">
      <p:bgRef idx="1001">
        <a:schemeClr val="bg1"/>
      </p:bgRef>
    </p:bg>
    <p:spTree>
      <p:nvGrpSpPr>
        <p:cNvPr id="1" name=""/>
        <p:cNvGrpSpPr/>
        <p:nvPr/>
      </p:nvGrpSpPr>
      <p:grpSpPr>
        <a:xfrm>
          <a:off x="0" y="0"/>
          <a:ext cx="0" cy="0"/>
          <a:chOff x="0" y="0"/>
          <a:chExt cx="0" cy="0"/>
        </a:xfrm>
      </p:grpSpPr>
      <p:sp>
        <p:nvSpPr>
          <p:cNvPr id="6" name="SHP_Background">
            <a:extLst>
              <a:ext uri="{FF2B5EF4-FFF2-40B4-BE49-F238E27FC236}">
                <a16:creationId xmlns:a16="http://schemas.microsoft.com/office/drawing/2014/main" id="{DA1E0215-A2F2-4618-B370-F49200075B06}"/>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22" name="Disclaimer Placeholder">
            <a:extLst>
              <a:ext uri="{FF2B5EF4-FFF2-40B4-BE49-F238E27FC236}">
                <a16:creationId xmlns:a16="http://schemas.microsoft.com/office/drawing/2014/main" id="{97141B9F-2B9E-4C98-A5CC-2B91DB474633}"/>
              </a:ext>
            </a:extLst>
          </p:cNvPr>
          <p:cNvSpPr>
            <a:spLocks noGrp="1"/>
          </p:cNvSpPr>
          <p:nvPr>
            <p:ph type="body" sz="quarter" idx="14" hasCustomPrompt="1"/>
          </p:nvPr>
        </p:nvSpPr>
        <p:spPr bwMode="gray">
          <a:xfrm>
            <a:off x="391892" y="6146510"/>
            <a:ext cx="11407331" cy="304493"/>
          </a:xfrm>
          <a:noFill/>
        </p:spPr>
        <p:txBody>
          <a:bodyPr lIns="0" tIns="108000" rIns="0" bIns="0" anchor="b" anchorCtr="0">
            <a:spAutoFit/>
          </a:bodyPr>
          <a:lstStyle>
            <a:lvl1pPr marL="0" indent="0" algn="ctr">
              <a:spcBef>
                <a:spcPts val="0"/>
              </a:spcBef>
              <a:buNone/>
              <a:defRPr sz="1270">
                <a:solidFill>
                  <a:schemeClr val="bg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subtitle, if any, or delete this placeholder</a:t>
            </a:r>
          </a:p>
        </p:txBody>
      </p:sp>
      <p:cxnSp>
        <p:nvCxnSpPr>
          <p:cNvPr id="7" name="SHP_Line">
            <a:extLst>
              <a:ext uri="{FF2B5EF4-FFF2-40B4-BE49-F238E27FC236}">
                <a16:creationId xmlns:a16="http://schemas.microsoft.com/office/drawing/2014/main" id="{A011F719-6F8B-4D01-A3B1-7BCF3899A9D0}"/>
              </a:ext>
            </a:extLst>
          </p:cNvPr>
          <p:cNvCxnSpPr>
            <a:cxnSpLocks/>
          </p:cNvCxnSpPr>
          <p:nvPr userDrawn="1"/>
        </p:nvCxnSpPr>
        <p:spPr bwMode="gray">
          <a:xfrm>
            <a:off x="391892" y="5765731"/>
            <a:ext cx="11407331" cy="0"/>
          </a:xfrm>
          <a:prstGeom prst="line">
            <a:avLst/>
          </a:prstGeom>
          <a:ln>
            <a:gradFill flip="none" rotWithShape="1">
              <a:gsLst>
                <a:gs pos="50000">
                  <a:schemeClr val="accent5"/>
                </a:gs>
                <a:gs pos="0">
                  <a:schemeClr val="accent6"/>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IMG_Logo" descr="Logo, company name&#10;&#10;Description automatically generated">
            <a:extLst>
              <a:ext uri="{FF2B5EF4-FFF2-40B4-BE49-F238E27FC236}">
                <a16:creationId xmlns:a16="http://schemas.microsoft.com/office/drawing/2014/main" id="{962119B0-CA8B-4473-9922-E368D8142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463115" y="1502293"/>
            <a:ext cx="3265769" cy="2606923"/>
          </a:xfrm>
          <a:prstGeom prst="rect">
            <a:avLst/>
          </a:prstGeom>
        </p:spPr>
      </p:pic>
    </p:spTree>
    <p:extLst>
      <p:ext uri="{BB962C8B-B14F-4D97-AF65-F5344CB8AC3E}">
        <p14:creationId xmlns:p14="http://schemas.microsoft.com/office/powerpoint/2010/main" val="2039091939"/>
      </p:ext>
    </p:extLst>
  </p:cSld>
  <p:clrMapOvr>
    <a:masterClrMapping/>
  </p:clrMapOvr>
  <p:extLst>
    <p:ext uri="{DCECCB84-F9BA-43D5-87BE-67443E8EF086}">
      <p15:sldGuideLst xmlns:p15="http://schemas.microsoft.com/office/powerpoint/2012/main">
        <p15:guide id="1" pos="8193">
          <p15:clr>
            <a:srgbClr val="A4A3A4"/>
          </p15:clr>
        </p15:guide>
        <p15:guide id="2" orient="horz" pos="4479">
          <p15:clr>
            <a:srgbClr val="A4A3A4"/>
          </p15:clr>
        </p15:guide>
        <p15:guide id="3" pos="271">
          <p15:clr>
            <a:srgbClr val="A4A3A4"/>
          </p15:clr>
        </p15:guide>
        <p15:guide id="4" orient="horz" pos="18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2">
    <p:bg bwMode="gray">
      <p:bgRef idx="1001">
        <a:schemeClr val="bg1"/>
      </p:bgRef>
    </p:bg>
    <p:spTree>
      <p:nvGrpSpPr>
        <p:cNvPr id="1" name=""/>
        <p:cNvGrpSpPr/>
        <p:nvPr/>
      </p:nvGrpSpPr>
      <p:grpSpPr>
        <a:xfrm>
          <a:off x="0" y="0"/>
          <a:ext cx="0" cy="0"/>
          <a:chOff x="0" y="0"/>
          <a:chExt cx="0" cy="0"/>
        </a:xfrm>
      </p:grpSpPr>
      <p:sp>
        <p:nvSpPr>
          <p:cNvPr id="22" name="Disclaimer Placeholder">
            <a:extLst>
              <a:ext uri="{FF2B5EF4-FFF2-40B4-BE49-F238E27FC236}">
                <a16:creationId xmlns:a16="http://schemas.microsoft.com/office/drawing/2014/main" id="{97141B9F-2B9E-4C98-A5CC-2B91DB474633}"/>
              </a:ext>
            </a:extLst>
          </p:cNvPr>
          <p:cNvSpPr>
            <a:spLocks noGrp="1"/>
          </p:cNvSpPr>
          <p:nvPr>
            <p:ph type="body" sz="quarter" idx="14" hasCustomPrompt="1"/>
          </p:nvPr>
        </p:nvSpPr>
        <p:spPr bwMode="gray">
          <a:xfrm>
            <a:off x="391892" y="6146510"/>
            <a:ext cx="11407331" cy="304493"/>
          </a:xfrm>
          <a:noFill/>
        </p:spPr>
        <p:txBody>
          <a:bodyPr lIns="0" tIns="108000" rIns="0" bIns="0" anchor="b" anchorCtr="0">
            <a:spAutoFit/>
          </a:bodyPr>
          <a:lstStyle>
            <a:lvl1pPr marL="0" indent="0" algn="ctr">
              <a:spcBef>
                <a:spcPts val="0"/>
              </a:spcBef>
              <a:buNone/>
              <a:defRPr sz="1270">
                <a:solidFill>
                  <a:schemeClr val="tx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subtitle, if any, or delete this placeholder</a:t>
            </a:r>
          </a:p>
        </p:txBody>
      </p:sp>
      <p:cxnSp>
        <p:nvCxnSpPr>
          <p:cNvPr id="7" name="SHP_Line">
            <a:extLst>
              <a:ext uri="{FF2B5EF4-FFF2-40B4-BE49-F238E27FC236}">
                <a16:creationId xmlns:a16="http://schemas.microsoft.com/office/drawing/2014/main" id="{A011F719-6F8B-4D01-A3B1-7BCF3899A9D0}"/>
              </a:ext>
            </a:extLst>
          </p:cNvPr>
          <p:cNvCxnSpPr>
            <a:cxnSpLocks/>
          </p:cNvCxnSpPr>
          <p:nvPr userDrawn="1"/>
        </p:nvCxnSpPr>
        <p:spPr bwMode="gray">
          <a:xfrm>
            <a:off x="391892" y="5765731"/>
            <a:ext cx="11407331" cy="0"/>
          </a:xfrm>
          <a:prstGeom prst="line">
            <a:avLst/>
          </a:prstGeom>
          <a:ln>
            <a:gradFill flip="none" rotWithShape="1">
              <a:gsLst>
                <a:gs pos="50000">
                  <a:schemeClr val="accent5"/>
                </a:gs>
                <a:gs pos="0">
                  <a:schemeClr val="accent6"/>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G_Logo" descr="Logo, company name&#10;&#10;Description automatically generated">
            <a:extLst>
              <a:ext uri="{FF2B5EF4-FFF2-40B4-BE49-F238E27FC236}">
                <a16:creationId xmlns:a16="http://schemas.microsoft.com/office/drawing/2014/main" id="{EDE78909-0736-45A5-B229-0A9F111200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463115" y="1502293"/>
            <a:ext cx="3265769" cy="2606923"/>
          </a:xfrm>
          <a:prstGeom prst="rect">
            <a:avLst/>
          </a:prstGeom>
        </p:spPr>
      </p:pic>
    </p:spTree>
    <p:extLst>
      <p:ext uri="{BB962C8B-B14F-4D97-AF65-F5344CB8AC3E}">
        <p14:creationId xmlns:p14="http://schemas.microsoft.com/office/powerpoint/2010/main" val="262326614"/>
      </p:ext>
    </p:extLst>
  </p:cSld>
  <p:clrMapOvr>
    <a:masterClrMapping/>
  </p:clrMapOvr>
  <p:extLst>
    <p:ext uri="{DCECCB84-F9BA-43D5-87BE-67443E8EF086}">
      <p15:sldGuideLst xmlns:p15="http://schemas.microsoft.com/office/powerpoint/2012/main">
        <p15:guide id="1" pos="8193">
          <p15:clr>
            <a:srgbClr val="A4A3A4"/>
          </p15:clr>
        </p15:guide>
        <p15:guide id="2" orient="horz" pos="4479">
          <p15:clr>
            <a:srgbClr val="A4A3A4"/>
          </p15:clr>
        </p15:guide>
        <p15:guide id="3" pos="271">
          <p15:clr>
            <a:srgbClr val="A4A3A4"/>
          </p15:clr>
        </p15:guide>
        <p15:guide id="4" orient="horz" pos="18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November 2022</a:t>
            </a:r>
            <a:endParaRPr lang="en-GB" dirty="0"/>
          </a:p>
        </p:txBody>
      </p:sp>
      <p:sp>
        <p:nvSpPr>
          <p:cNvPr id="5" name="Footer Placeholder 4"/>
          <p:cNvSpPr>
            <a:spLocks noGrp="1"/>
          </p:cNvSpPr>
          <p:nvPr>
            <p:ph type="ftr" sz="quarter" idx="11"/>
          </p:nvPr>
        </p:nvSpPr>
        <p:spPr/>
        <p:txBody>
          <a:bodyPr/>
          <a:lstStyle/>
          <a:p>
            <a:r>
              <a:rPr lang="en-GB"/>
              <a:t>Social Media Fundraising</a:t>
            </a:r>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19475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November 2022</a:t>
            </a:r>
            <a:endParaRPr lang="en-GB" dirty="0"/>
          </a:p>
        </p:txBody>
      </p:sp>
      <p:sp>
        <p:nvSpPr>
          <p:cNvPr id="6" name="Footer Placeholder 5"/>
          <p:cNvSpPr>
            <a:spLocks noGrp="1"/>
          </p:cNvSpPr>
          <p:nvPr>
            <p:ph type="ftr" sz="quarter" idx="11"/>
          </p:nvPr>
        </p:nvSpPr>
        <p:spPr/>
        <p:txBody>
          <a:bodyPr/>
          <a:lstStyle/>
          <a:p>
            <a:r>
              <a:rPr lang="en-GB"/>
              <a:t>Social Media Fundraising</a:t>
            </a:r>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26388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November 2022</a:t>
            </a:r>
            <a:endParaRPr lang="en-GB" dirty="0"/>
          </a:p>
        </p:txBody>
      </p:sp>
      <p:sp>
        <p:nvSpPr>
          <p:cNvPr id="8" name="Footer Placeholder 7"/>
          <p:cNvSpPr>
            <a:spLocks noGrp="1"/>
          </p:cNvSpPr>
          <p:nvPr>
            <p:ph type="ftr" sz="quarter" idx="11"/>
          </p:nvPr>
        </p:nvSpPr>
        <p:spPr/>
        <p:txBody>
          <a:bodyPr/>
          <a:lstStyle/>
          <a:p>
            <a:r>
              <a:rPr lang="en-GB"/>
              <a:t>Social Media Fundraising</a:t>
            </a:r>
            <a:endParaRPr lang="en-GB" dirty="0"/>
          </a:p>
        </p:txBody>
      </p:sp>
      <p:sp>
        <p:nvSpPr>
          <p:cNvPr id="9" name="Slide Number Placeholder 8"/>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428408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13501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2022</a:t>
            </a:r>
            <a:endParaRPr lang="en-GB" dirty="0"/>
          </a:p>
        </p:txBody>
      </p:sp>
      <p:sp>
        <p:nvSpPr>
          <p:cNvPr id="3" name="Footer Placeholder 2"/>
          <p:cNvSpPr>
            <a:spLocks noGrp="1"/>
          </p:cNvSpPr>
          <p:nvPr>
            <p:ph type="ftr" sz="quarter" idx="11"/>
          </p:nvPr>
        </p:nvSpPr>
        <p:spPr/>
        <p:txBody>
          <a:bodyPr/>
          <a:lstStyle/>
          <a:p>
            <a:r>
              <a:rPr lang="en-GB"/>
              <a:t>Social Media Fundraising</a:t>
            </a:r>
            <a:endParaRPr lang="en-GB" dirty="0"/>
          </a:p>
        </p:txBody>
      </p:sp>
      <p:sp>
        <p:nvSpPr>
          <p:cNvPr id="4" name="Slide Number Placeholder 3"/>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72010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November 2022</a:t>
            </a:r>
            <a:endParaRPr lang="en-GB" dirty="0"/>
          </a:p>
        </p:txBody>
      </p:sp>
      <p:sp>
        <p:nvSpPr>
          <p:cNvPr id="6" name="Footer Placeholder 5"/>
          <p:cNvSpPr>
            <a:spLocks noGrp="1"/>
          </p:cNvSpPr>
          <p:nvPr>
            <p:ph type="ftr" sz="quarter" idx="11"/>
          </p:nvPr>
        </p:nvSpPr>
        <p:spPr/>
        <p:txBody>
          <a:bodyPr/>
          <a:lstStyle/>
          <a:p>
            <a:r>
              <a:rPr lang="en-GB"/>
              <a:t>Social Media Fundraising</a:t>
            </a:r>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330312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November 2022</a:t>
            </a:r>
            <a:endParaRPr lang="en-GB" dirty="0"/>
          </a:p>
        </p:txBody>
      </p:sp>
      <p:sp>
        <p:nvSpPr>
          <p:cNvPr id="6" name="Footer Placeholder 5"/>
          <p:cNvSpPr>
            <a:spLocks noGrp="1"/>
          </p:cNvSpPr>
          <p:nvPr>
            <p:ph type="ftr" sz="quarter" idx="11"/>
          </p:nvPr>
        </p:nvSpPr>
        <p:spPr/>
        <p:txBody>
          <a:bodyPr/>
          <a:lstStyle/>
          <a:p>
            <a:r>
              <a:rPr lang="en-GB"/>
              <a:t>Social Media Fundraising</a:t>
            </a:r>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128514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2022</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Social Media Fundraising</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27570-B351-4CF1-A8A5-4AB04C926C58}" type="slidenum">
              <a:rPr lang="en-GB" smtClean="0"/>
              <a:t>‹#›</a:t>
            </a:fld>
            <a:endParaRPr lang="en-GB" dirty="0"/>
          </a:p>
        </p:txBody>
      </p:sp>
    </p:spTree>
    <p:extLst>
      <p:ext uri="{BB962C8B-B14F-4D97-AF65-F5344CB8AC3E}">
        <p14:creationId xmlns:p14="http://schemas.microsoft.com/office/powerpoint/2010/main" val="25555174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0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SHP_Footer Bar">
            <a:extLst>
              <a:ext uri="{FF2B5EF4-FFF2-40B4-BE49-F238E27FC236}">
                <a16:creationId xmlns:a16="http://schemas.microsoft.com/office/drawing/2014/main" id="{DCA2481C-6FD4-4F87-8071-09723F1592E3}"/>
              </a:ext>
            </a:extLst>
          </p:cNvPr>
          <p:cNvSpPr/>
          <p:nvPr userDrawn="1"/>
        </p:nvSpPr>
        <p:spPr bwMode="gray">
          <a:xfrm>
            <a:off x="0" y="6473639"/>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6" name="Slide Number Placeholder"/>
          <p:cNvSpPr>
            <a:spLocks noGrp="1"/>
          </p:cNvSpPr>
          <p:nvPr userDrawn="1">
            <p:ph type="sldNum" sz="quarter" idx="4"/>
          </p:nvPr>
        </p:nvSpPr>
        <p:spPr bwMode="gray">
          <a:xfrm>
            <a:off x="11315499" y="6596732"/>
            <a:ext cx="483725" cy="130634"/>
          </a:xfrm>
          <a:prstGeom prst="rect">
            <a:avLst/>
          </a:prstGeom>
        </p:spPr>
        <p:txBody>
          <a:bodyPr vert="horz" lIns="0" tIns="0" rIns="0" bIns="0" rtlCol="0" anchor="t" anchorCtr="0">
            <a:noAutofit/>
          </a:bodyPr>
          <a:lstStyle>
            <a:lvl1pPr marL="0" indent="0" algn="r">
              <a:lnSpc>
                <a:spcPct val="90000"/>
              </a:lnSpc>
              <a:buNone/>
              <a:defRPr sz="998" b="1">
                <a:solidFill>
                  <a:schemeClr val="bg1"/>
                </a:solidFill>
              </a:defRPr>
            </a:lvl1pPr>
          </a:lstStyle>
          <a:p>
            <a:fld id="{427A094F-A43A-4F11-8E00-1F67ADA82539}" type="slidenum">
              <a:rPr lang="en-GB" smtClean="0"/>
              <a:pPr/>
              <a:t>‹#›</a:t>
            </a:fld>
            <a:endParaRPr lang="en-GB" dirty="0"/>
          </a:p>
        </p:txBody>
      </p:sp>
      <p:sp>
        <p:nvSpPr>
          <p:cNvPr id="5" name="Footer Placeholder"/>
          <p:cNvSpPr>
            <a:spLocks noGrp="1"/>
          </p:cNvSpPr>
          <p:nvPr userDrawn="1">
            <p:ph type="ftr" sz="quarter" idx="3"/>
          </p:nvPr>
        </p:nvSpPr>
        <p:spPr bwMode="gray">
          <a:xfrm>
            <a:off x="5512752" y="6596732"/>
            <a:ext cx="5715096" cy="130634"/>
          </a:xfrm>
          <a:prstGeom prst="rect">
            <a:avLst/>
          </a:prstGeom>
        </p:spPr>
        <p:txBody>
          <a:bodyPr vert="horz" lIns="0" tIns="0" rIns="0" bIns="0" rtlCol="0" anchor="t" anchorCtr="0">
            <a:noAutofit/>
          </a:bodyPr>
          <a:lstStyle>
            <a:lvl1pPr marL="0" indent="0" algn="r">
              <a:lnSpc>
                <a:spcPct val="90000"/>
              </a:lnSpc>
              <a:buNone/>
              <a:defRPr sz="998">
                <a:solidFill>
                  <a:schemeClr val="bg1"/>
                </a:solidFill>
              </a:defRPr>
            </a:lvl1pPr>
          </a:lstStyle>
          <a:p>
            <a:r>
              <a:rPr lang="en-GB"/>
              <a:t>Social Media Fundraising</a:t>
            </a:r>
            <a:endParaRPr lang="en-GB" dirty="0"/>
          </a:p>
        </p:txBody>
      </p:sp>
      <p:sp>
        <p:nvSpPr>
          <p:cNvPr id="4" name="Date Placeholder"/>
          <p:cNvSpPr>
            <a:spLocks noGrp="1"/>
          </p:cNvSpPr>
          <p:nvPr userDrawn="1">
            <p:ph type="dt" sz="half" idx="2"/>
          </p:nvPr>
        </p:nvSpPr>
        <p:spPr bwMode="gray">
          <a:xfrm>
            <a:off x="391892" y="6596732"/>
            <a:ext cx="4898653" cy="130634"/>
          </a:xfrm>
          <a:prstGeom prst="rect">
            <a:avLst/>
          </a:prstGeom>
        </p:spPr>
        <p:txBody>
          <a:bodyPr vert="horz" lIns="0" tIns="0" rIns="0" bIns="0" rtlCol="0" anchor="t" anchorCtr="0">
            <a:noAutofit/>
          </a:bodyPr>
          <a:lstStyle>
            <a:lvl1pPr marL="0" indent="0" algn="l">
              <a:lnSpc>
                <a:spcPct val="90000"/>
              </a:lnSpc>
              <a:buNone/>
              <a:defRPr sz="998">
                <a:solidFill>
                  <a:schemeClr val="bg1"/>
                </a:solidFill>
              </a:defRPr>
            </a:lvl1pPr>
          </a:lstStyle>
          <a:p>
            <a:r>
              <a:rPr lang="en-US"/>
              <a:t>November 2022</a:t>
            </a:r>
            <a:endParaRPr lang="en-GB" dirty="0"/>
          </a:p>
        </p:txBody>
      </p:sp>
      <p:sp>
        <p:nvSpPr>
          <p:cNvPr id="3" name="Text Placeholder"/>
          <p:cNvSpPr>
            <a:spLocks noGrp="1"/>
          </p:cNvSpPr>
          <p:nvPr userDrawn="1">
            <p:ph type="body" idx="1"/>
          </p:nvPr>
        </p:nvSpPr>
        <p:spPr bwMode="gray">
          <a:xfrm>
            <a:off x="391892" y="1045074"/>
            <a:ext cx="11407331" cy="5258026"/>
          </a:xfrm>
          <a:prstGeom prst="rect">
            <a:avLst/>
          </a:prstGeom>
        </p:spPr>
        <p:txBody>
          <a:bodyPr vert="horz" lIns="0" tIns="0" rIns="0" bIns="0" rtlCol="0" anchor="t" anchorCtr="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0" name="SHP_Line">
            <a:extLst>
              <a:ext uri="{FF2B5EF4-FFF2-40B4-BE49-F238E27FC236}">
                <a16:creationId xmlns:a16="http://schemas.microsoft.com/office/drawing/2014/main" id="{EE03BCEE-B0C8-4794-ACA0-E27A534DE696}"/>
              </a:ext>
            </a:extLst>
          </p:cNvPr>
          <p:cNvCxnSpPr>
            <a:cxnSpLocks/>
          </p:cNvCxnSpPr>
          <p:nvPr userDrawn="1"/>
        </p:nvCxnSpPr>
        <p:spPr bwMode="gray">
          <a:xfrm>
            <a:off x="391892" y="849122"/>
            <a:ext cx="11407331"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Placeholder"/>
          <p:cNvSpPr>
            <a:spLocks noGrp="1"/>
          </p:cNvSpPr>
          <p:nvPr userDrawn="1">
            <p:ph type="title"/>
          </p:nvPr>
        </p:nvSpPr>
        <p:spPr bwMode="gray">
          <a:xfrm>
            <a:off x="391892" y="261269"/>
            <a:ext cx="11407331" cy="555195"/>
          </a:xfrm>
          <a:prstGeom prst="rect">
            <a:avLst/>
          </a:prstGeom>
        </p:spPr>
        <p:txBody>
          <a:bodyPr vert="horz" lIns="0" tIns="0" rIns="0" bIns="0" rtlCol="0" anchor="t" anchorCtr="0">
            <a:noAutofit/>
          </a:bodyPr>
          <a:lstStyle/>
          <a:p>
            <a:r>
              <a:rPr lang="en-US" noProof="0"/>
              <a:t>Click to edit Master title style</a:t>
            </a:r>
            <a:endParaRPr lang="en-GB" noProof="0" dirty="0"/>
          </a:p>
        </p:txBody>
      </p:sp>
    </p:spTree>
    <p:extLst>
      <p:ext uri="{BB962C8B-B14F-4D97-AF65-F5344CB8AC3E}">
        <p14:creationId xmlns:p14="http://schemas.microsoft.com/office/powerpoint/2010/main" val="4868544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p:txStyles>
    <p:titleStyle>
      <a:lvl1pPr algn="l" defTabSz="914406" rtl="0" eaLnBrk="1" latinLnBrk="0" hangingPunct="1">
        <a:lnSpc>
          <a:spcPct val="90000"/>
        </a:lnSpc>
        <a:spcBef>
          <a:spcPct val="0"/>
        </a:spcBef>
        <a:buNone/>
        <a:defRPr sz="1996" b="1" kern="1200">
          <a:solidFill>
            <a:schemeClr val="tx1"/>
          </a:solidFill>
          <a:latin typeface="+mj-lt"/>
          <a:ea typeface="+mj-ea"/>
          <a:cs typeface="+mj-cs"/>
        </a:defRPr>
      </a:lvl1pPr>
    </p:titleStyle>
    <p:bodyStyle>
      <a:lvl1pPr marL="0" indent="0" algn="l" defTabSz="914406" rtl="0" eaLnBrk="1" latinLnBrk="0" hangingPunct="1">
        <a:lnSpc>
          <a:spcPct val="100000"/>
        </a:lnSpc>
        <a:spcBef>
          <a:spcPts val="544"/>
        </a:spcBef>
        <a:buClr>
          <a:schemeClr val="tx2"/>
        </a:buClr>
        <a:buFont typeface="Wingdings 3" panose="05040102010807070707" pitchFamily="18" charset="2"/>
        <a:buNone/>
        <a:defRPr sz="1452" kern="1200">
          <a:solidFill>
            <a:schemeClr val="tx1"/>
          </a:solidFill>
          <a:latin typeface="+mn-lt"/>
          <a:ea typeface="+mn-ea"/>
          <a:cs typeface="+mn-cs"/>
        </a:defRPr>
      </a:lvl1pPr>
      <a:lvl2pPr marL="244944" indent="-244944" algn="l" defTabSz="914406" rtl="0" eaLnBrk="1" latinLnBrk="0" hangingPunct="1">
        <a:lnSpc>
          <a:spcPct val="100000"/>
        </a:lnSpc>
        <a:spcBef>
          <a:spcPts val="544"/>
        </a:spcBef>
        <a:buClr>
          <a:schemeClr val="accent4"/>
        </a:buClr>
        <a:buFont typeface="Wingdings" panose="05000000000000000000" pitchFamily="2" charset="2"/>
        <a:buChar char=""/>
        <a:defRPr sz="1452" kern="1200">
          <a:solidFill>
            <a:schemeClr val="tx1"/>
          </a:solidFill>
          <a:latin typeface="+mn-lt"/>
          <a:ea typeface="+mn-ea"/>
          <a:cs typeface="+mn-cs"/>
        </a:defRPr>
      </a:lvl2pPr>
      <a:lvl3pPr marL="489888"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3pPr>
      <a:lvl4pPr marL="734832"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4pPr>
      <a:lvl5pPr marL="979776"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5pPr>
      <a:lvl6pPr marL="1224720"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6pPr>
      <a:lvl7pPr marL="1469664"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7pPr>
      <a:lvl8pPr marL="1714608"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8pPr>
      <a:lvl9pPr marL="1959552"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9pPr>
    </p:bodyStyle>
    <p:otherStyle>
      <a:defPPr>
        <a:defRPr lang="en-GB"/>
      </a:defPPr>
      <a:lvl1pPr marL="0" indent="0" algn="l" defTabSz="914406" rtl="0" eaLnBrk="1" latinLnBrk="0" hangingPunct="1">
        <a:lnSpc>
          <a:spcPct val="100000"/>
        </a:lnSpc>
        <a:spcBef>
          <a:spcPts val="0"/>
        </a:spcBef>
        <a:buClr>
          <a:schemeClr val="tx2"/>
        </a:buClr>
        <a:buFont typeface="Wingdings 3" panose="05040102010807070707" pitchFamily="18" charset="2"/>
        <a:buNone/>
        <a:defRPr sz="1179" kern="1200">
          <a:solidFill>
            <a:schemeClr val="tx1"/>
          </a:solidFill>
          <a:latin typeface="+mn-lt"/>
          <a:ea typeface="+mn-ea"/>
          <a:cs typeface="+mn-cs"/>
        </a:defRPr>
      </a:lvl1pPr>
      <a:lvl2pPr marL="163296" indent="-163296" algn="l" defTabSz="914406" rtl="0" eaLnBrk="1" latinLnBrk="0" hangingPunct="1">
        <a:lnSpc>
          <a:spcPct val="100000"/>
        </a:lnSpc>
        <a:spcBef>
          <a:spcPts val="0"/>
        </a:spcBef>
        <a:buClr>
          <a:schemeClr val="accent4"/>
        </a:buClr>
        <a:buFont typeface="Wingdings" panose="05000000000000000000" pitchFamily="2" charset="2"/>
        <a:buChar char=""/>
        <a:defRPr sz="1179" kern="1200">
          <a:solidFill>
            <a:schemeClr val="tx1"/>
          </a:solidFill>
          <a:latin typeface="+mn-lt"/>
          <a:ea typeface="+mn-ea"/>
          <a:cs typeface="+mn-cs"/>
        </a:defRPr>
      </a:lvl2pPr>
      <a:lvl3pPr marL="326592"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3pPr>
      <a:lvl4pPr marL="489888"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4pPr>
      <a:lvl5pPr marL="653184"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5pPr>
      <a:lvl6pPr marL="816480"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6pPr>
      <a:lvl7pPr marL="979776"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7pPr>
      <a:lvl8pPr marL="1143072"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8pPr>
      <a:lvl9pPr marL="1306368"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blog.hootsuite.com/how-to-use-hashtags/"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5.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move.bg/" TargetMode="External"/><Relationship Id="rId2" Type="http://schemas.openxmlformats.org/officeDocument/2006/relationships/hyperlink" Target="https://www.canva.com/en_gb/" TargetMode="External"/><Relationship Id="rId1" Type="http://schemas.openxmlformats.org/officeDocument/2006/relationships/slideLayout" Target="../slideLayouts/slideLayout15.xml"/><Relationship Id="rId4" Type="http://schemas.openxmlformats.org/officeDocument/2006/relationships/hyperlink" Target="https://piktochart.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hyperlink" Target="http://www.dsc.org.uk/" TargetMode="External"/><Relationship Id="rId3" Type="http://schemas.openxmlformats.org/officeDocument/2006/relationships/hyperlink" Target="https://www.dsc.org.uk/training/" TargetMode="External"/><Relationship Id="rId7" Type="http://schemas.openxmlformats.org/officeDocument/2006/relationships/image" Target="../media/image50.png"/><Relationship Id="rId2" Type="http://schemas.openxmlformats.org/officeDocument/2006/relationships/hyperlink" Target="https://fundsonline.org.uk/" TargetMode="External"/><Relationship Id="rId1" Type="http://schemas.openxmlformats.org/officeDocument/2006/relationships/slideLayout" Target="../slideLayouts/slideLayout7.xml"/><Relationship Id="rId6" Type="http://schemas.openxmlformats.org/officeDocument/2006/relationships/hyperlink" Target="https://www.dsc.org.uk/training/in-house-training/" TargetMode="External"/><Relationship Id="rId5" Type="http://schemas.openxmlformats.org/officeDocument/2006/relationships/hyperlink" Target="https://www.dsc.org.uk/publication/the-directory-of-grant-making-trusts-2020-21/" TargetMode="External"/><Relationship Id="rId4" Type="http://schemas.openxmlformats.org/officeDocument/2006/relationships/hyperlink" Target="https://www.dsc.org.uk/publication/the-complete-fundraising-handbook/" TargetMode="External"/><Relationship Id="rId9" Type="http://schemas.openxmlformats.org/officeDocument/2006/relationships/hyperlink" Target="mailto:cshimmin@dsc.org.uk"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statista.com/statistics/272014/global-social-networks-ranked-by-number-of-users/" TargetMode="External"/><Relationship Id="rId13" Type="http://schemas.openxmlformats.org/officeDocument/2006/relationships/hyperlink" Target="https://blog.hootsuite.com/organic-reach-declining/" TargetMode="External"/><Relationship Id="rId3" Type="http://schemas.openxmlformats.org/officeDocument/2006/relationships/hyperlink" Target="https://www.goodbox.com/2021/10/the-best-social-media-fundraising-campaigns/" TargetMode="External"/><Relationship Id="rId7" Type="http://schemas.openxmlformats.org/officeDocument/2006/relationships/hyperlink" Target="https://www.fundingcircle.com/uk/resources/marketing/social-media/right-tone-voice-social-media-platform/" TargetMode="External"/><Relationship Id="rId12" Type="http://schemas.openxmlformats.org/officeDocument/2006/relationships/hyperlink" Target="https://blog.hootsuite.com/organic-rea" TargetMode="External"/><Relationship Id="rId17" Type="http://schemas.openxmlformats.org/officeDocument/2006/relationships/hyperlink" Target="https://www.bigfootdigital.co.uk/do-you-follow-the-4-1-1-social-media-rule" TargetMode="External"/><Relationship Id="rId2" Type="http://schemas.openxmlformats.org/officeDocument/2006/relationships/hyperlink" Target="https://www.gwi.com/" TargetMode="External"/><Relationship Id="rId16" Type="http://schemas.openxmlformats.org/officeDocument/2006/relationships/hyperlink" Target="https://piktochart.com/" TargetMode="External"/><Relationship Id="rId1" Type="http://schemas.openxmlformats.org/officeDocument/2006/relationships/slideLayout" Target="../slideLayouts/slideLayout24.xml"/><Relationship Id="rId6" Type="http://schemas.openxmlformats.org/officeDocument/2006/relationships/hyperlink" Target="https://yourengineroom.com/blog/why-paid-social-media-advertising/" TargetMode="External"/><Relationship Id="rId11" Type="http://schemas.openxmlformats.org/officeDocument/2006/relationships/hyperlink" Target="https://blog.hootsuite.com/how-to-use-hashtags/" TargetMode="External"/><Relationship Id="rId5" Type="http://schemas.openxmlformats.org/officeDocument/2006/relationships/hyperlink" Target="https://charitydigital.org.uk/topics/topics/world-social-media-day-the-most-impactful-campaigns-of-2021-8961" TargetMode="External"/><Relationship Id="rId15" Type="http://schemas.openxmlformats.org/officeDocument/2006/relationships/hyperlink" Target="https://www.remove.bg/" TargetMode="External"/><Relationship Id="rId10" Type="http://schemas.openxmlformats.org/officeDocument/2006/relationships/hyperlink" Target="https://blog.hootsuite.com/simon-kemp-social-media/" TargetMode="External"/><Relationship Id="rId4" Type="http://schemas.openxmlformats.org/officeDocument/2006/relationships/hyperlink" Target="https://econsultancy.com/eight-inspiring-social-media-campaigns-from-the-charity-sector/" TargetMode="External"/><Relationship Id="rId9" Type="http://schemas.openxmlformats.org/officeDocument/2006/relationships/hyperlink" Target="https://sproutsocial.com/insights/social-media-statistics/" TargetMode="External"/><Relationship Id="rId14" Type="http://schemas.openxmlformats.org/officeDocument/2006/relationships/hyperlink" Target="https://www.canva.com/en_g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bwMode="gray">
          <a:xfrm>
            <a:off x="505431" y="5738219"/>
            <a:ext cx="6694826" cy="279210"/>
          </a:xfrm>
        </p:spPr>
        <p:txBody>
          <a:bodyPr/>
          <a:lstStyle/>
          <a:p>
            <a:r>
              <a:rPr lang="en-GB" dirty="0"/>
              <a:t>November 2022 </a:t>
            </a:r>
          </a:p>
        </p:txBody>
      </p:sp>
      <p:sp>
        <p:nvSpPr>
          <p:cNvPr id="6" name="Subtitle 5"/>
          <p:cNvSpPr>
            <a:spLocks noGrp="1"/>
          </p:cNvSpPr>
          <p:nvPr>
            <p:ph type="subTitle" idx="1"/>
          </p:nvPr>
        </p:nvSpPr>
        <p:spPr bwMode="gray">
          <a:xfrm>
            <a:off x="505431" y="4002455"/>
            <a:ext cx="6694826" cy="914439"/>
          </a:xfrm>
        </p:spPr>
        <p:txBody>
          <a:bodyPr/>
          <a:lstStyle/>
          <a:p>
            <a:r>
              <a:rPr lang="en-US" altLang="en-US" sz="3200" dirty="0"/>
              <a:t>By Nick Day </a:t>
            </a:r>
          </a:p>
          <a:p>
            <a:r>
              <a:rPr lang="en-GB" sz="1800" dirty="0"/>
              <a:t>Introduced by Benefact Group </a:t>
            </a:r>
            <a:endParaRPr lang="en-GB" sz="1200" dirty="0">
              <a:solidFill>
                <a:schemeClr val="accent4"/>
              </a:solidFill>
            </a:endParaRPr>
          </a:p>
          <a:p>
            <a:endParaRPr lang="en-GB" sz="1200" dirty="0">
              <a:solidFill>
                <a:srgbClr val="966A13"/>
              </a:solidFill>
            </a:endParaRPr>
          </a:p>
        </p:txBody>
      </p:sp>
      <p:sp>
        <p:nvSpPr>
          <p:cNvPr id="5" name="Title 4"/>
          <p:cNvSpPr>
            <a:spLocks noGrp="1"/>
          </p:cNvSpPr>
          <p:nvPr>
            <p:ph type="ctrTitle"/>
          </p:nvPr>
        </p:nvSpPr>
        <p:spPr bwMode="gray">
          <a:xfrm>
            <a:off x="505431" y="2771098"/>
            <a:ext cx="7228108" cy="685829"/>
          </a:xfrm>
        </p:spPr>
        <p:txBody>
          <a:bodyPr/>
          <a:lstStyle/>
          <a:p>
            <a:br>
              <a:rPr lang="en-US" sz="3200" b="1" i="0" dirty="0">
                <a:solidFill>
                  <a:srgbClr val="024450"/>
                </a:solidFill>
                <a:effectLst/>
              </a:rPr>
            </a:br>
            <a:br>
              <a:rPr lang="en-US" sz="3200" dirty="0">
                <a:solidFill>
                  <a:srgbClr val="024450"/>
                </a:solidFill>
              </a:rPr>
            </a:br>
            <a:br>
              <a:rPr lang="en-US" sz="2800" dirty="0">
                <a:solidFill>
                  <a:srgbClr val="024450"/>
                </a:solidFill>
              </a:rPr>
            </a:br>
            <a:r>
              <a:rPr lang="en-US" altLang="en-US" sz="3200" dirty="0"/>
              <a:t>Social Media Fundraising </a:t>
            </a:r>
            <a:endParaRPr lang="en-GB" sz="3200" dirty="0">
              <a:solidFill>
                <a:srgbClr val="024450"/>
              </a:solidFill>
            </a:endParaRPr>
          </a:p>
        </p:txBody>
      </p:sp>
      <p:pic>
        <p:nvPicPr>
          <p:cNvPr id="3" name="Picture 2"/>
          <p:cNvPicPr>
            <a:picLocks noChangeAspect="1"/>
          </p:cNvPicPr>
          <p:nvPr/>
        </p:nvPicPr>
        <p:blipFill>
          <a:blip r:embed="rId3"/>
          <a:stretch>
            <a:fillRect/>
          </a:stretch>
        </p:blipFill>
        <p:spPr>
          <a:xfrm>
            <a:off x="6705600" y="548452"/>
            <a:ext cx="2233105" cy="945024"/>
          </a:xfrm>
          <a:prstGeom prst="rect">
            <a:avLst/>
          </a:prstGeom>
        </p:spPr>
      </p:pic>
      <p:sp>
        <p:nvSpPr>
          <p:cNvPr id="4" name="Rectangle 3"/>
          <p:cNvSpPr/>
          <p:nvPr/>
        </p:nvSpPr>
        <p:spPr>
          <a:xfrm>
            <a:off x="279400" y="355600"/>
            <a:ext cx="3515486" cy="624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pic>
        <p:nvPicPr>
          <p:cNvPr id="2" name="Picture 1"/>
          <p:cNvPicPr>
            <a:picLocks noChangeAspect="1"/>
          </p:cNvPicPr>
          <p:nvPr/>
        </p:nvPicPr>
        <p:blipFill>
          <a:blip r:embed="rId4"/>
          <a:stretch>
            <a:fillRect/>
          </a:stretch>
        </p:blipFill>
        <p:spPr>
          <a:xfrm>
            <a:off x="391892" y="677711"/>
            <a:ext cx="3727593" cy="815765"/>
          </a:xfrm>
          <a:prstGeom prst="rect">
            <a:avLst/>
          </a:prstGeom>
        </p:spPr>
      </p:pic>
    </p:spTree>
    <p:extLst>
      <p:ext uri="{BB962C8B-B14F-4D97-AF65-F5344CB8AC3E}">
        <p14:creationId xmlns:p14="http://schemas.microsoft.com/office/powerpoint/2010/main" val="15379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78F64-06F7-4BF5-88D0-874D985F0C36}"/>
              </a:ext>
            </a:extLst>
          </p:cNvPr>
          <p:cNvSpPr>
            <a:spLocks noGrp="1"/>
          </p:cNvSpPr>
          <p:nvPr>
            <p:ph type="dt" sz="half" idx="1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F85A5855-BC2D-4EF6-9B50-B63B08E96024}"/>
              </a:ext>
            </a:extLst>
          </p:cNvPr>
          <p:cNvSpPr>
            <a:spLocks noGrp="1"/>
          </p:cNvSpPr>
          <p:nvPr>
            <p:ph type="ftr" sz="quarter" idx="11"/>
          </p:nvPr>
        </p:nvSpPr>
        <p:spPr/>
        <p:txBody>
          <a:bodyPr/>
          <a:lstStyle/>
          <a:p>
            <a:r>
              <a:rPr lang="en-GB"/>
              <a:t>Social Media Fundraising</a:t>
            </a:r>
            <a:endParaRPr lang="en-GB" dirty="0"/>
          </a:p>
        </p:txBody>
      </p:sp>
      <p:sp>
        <p:nvSpPr>
          <p:cNvPr id="4" name="Title 3">
            <a:extLst>
              <a:ext uri="{FF2B5EF4-FFF2-40B4-BE49-F238E27FC236}">
                <a16:creationId xmlns:a16="http://schemas.microsoft.com/office/drawing/2014/main" id="{C9A3E116-586C-408A-8E77-56D6AF4BB938}"/>
              </a:ext>
            </a:extLst>
          </p:cNvPr>
          <p:cNvSpPr>
            <a:spLocks noGrp="1"/>
          </p:cNvSpPr>
          <p:nvPr>
            <p:ph type="title"/>
          </p:nvPr>
        </p:nvSpPr>
        <p:spPr/>
        <p:txBody>
          <a:bodyPr/>
          <a:lstStyle/>
          <a:p>
            <a:r>
              <a:rPr lang="en-GB" sz="2720" dirty="0"/>
              <a:t>Dogs 4 Rescue</a:t>
            </a:r>
          </a:p>
        </p:txBody>
      </p:sp>
      <p:pic>
        <p:nvPicPr>
          <p:cNvPr id="6" name="Picture 5">
            <a:extLst>
              <a:ext uri="{FF2B5EF4-FFF2-40B4-BE49-F238E27FC236}">
                <a16:creationId xmlns:a16="http://schemas.microsoft.com/office/drawing/2014/main" id="{FA1C987D-87D8-4565-A6BD-E7529AF36F66}"/>
              </a:ext>
            </a:extLst>
          </p:cNvPr>
          <p:cNvPicPr>
            <a:picLocks noChangeAspect="1"/>
          </p:cNvPicPr>
          <p:nvPr/>
        </p:nvPicPr>
        <p:blipFill>
          <a:blip r:embed="rId3"/>
          <a:stretch>
            <a:fillRect/>
          </a:stretch>
        </p:blipFill>
        <p:spPr>
          <a:xfrm>
            <a:off x="1617128" y="1182848"/>
            <a:ext cx="3574630" cy="4701548"/>
          </a:xfrm>
          <a:prstGeom prst="rect">
            <a:avLst/>
          </a:prstGeom>
        </p:spPr>
      </p:pic>
      <p:pic>
        <p:nvPicPr>
          <p:cNvPr id="8" name="Picture 7">
            <a:extLst>
              <a:ext uri="{FF2B5EF4-FFF2-40B4-BE49-F238E27FC236}">
                <a16:creationId xmlns:a16="http://schemas.microsoft.com/office/drawing/2014/main" id="{B81FF02F-2669-4260-A871-CBE04BB8537D}"/>
              </a:ext>
            </a:extLst>
          </p:cNvPr>
          <p:cNvPicPr>
            <a:picLocks noChangeAspect="1"/>
          </p:cNvPicPr>
          <p:nvPr/>
        </p:nvPicPr>
        <p:blipFill>
          <a:blip r:embed="rId4"/>
          <a:stretch>
            <a:fillRect/>
          </a:stretch>
        </p:blipFill>
        <p:spPr>
          <a:xfrm>
            <a:off x="6001001" y="1182848"/>
            <a:ext cx="4573871" cy="4701548"/>
          </a:xfrm>
          <a:prstGeom prst="rect">
            <a:avLst/>
          </a:prstGeom>
        </p:spPr>
      </p:pic>
    </p:spTree>
    <p:extLst>
      <p:ext uri="{BB962C8B-B14F-4D97-AF65-F5344CB8AC3E}">
        <p14:creationId xmlns:p14="http://schemas.microsoft.com/office/powerpoint/2010/main" val="138763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sz="1600" dirty="0"/>
              <a:t>Be social savvy – our 3 top tips:</a:t>
            </a:r>
            <a:br>
              <a:rPr lang="en-GB" sz="1600" dirty="0"/>
            </a:br>
            <a:endParaRPr lang="en-GB" sz="1600" dirty="0"/>
          </a:p>
          <a:p>
            <a:pPr marL="285750" indent="-285750">
              <a:buFont typeface="Arial" panose="020B0604020202020204" pitchFamily="34" charset="0"/>
              <a:buChar char="►"/>
            </a:pPr>
            <a:r>
              <a:rPr lang="en-GB" sz="1600" dirty="0"/>
              <a:t>Content  </a:t>
            </a:r>
          </a:p>
          <a:p>
            <a:pPr marL="530694" lvl="1" indent="-285750">
              <a:buFont typeface="Arial" panose="020B0604020202020204" pitchFamily="34" charset="0"/>
              <a:buChar char="►"/>
            </a:pPr>
            <a:r>
              <a:rPr lang="en-GB" sz="1600" dirty="0"/>
              <a:t>Videos &amp; Images – making your content personable. </a:t>
            </a:r>
          </a:p>
          <a:p>
            <a:pPr marL="530694" lvl="1" indent="-285750">
              <a:buFont typeface="Arial" panose="020B0604020202020204" pitchFamily="34" charset="0"/>
              <a:buChar char="►"/>
            </a:pPr>
            <a:r>
              <a:rPr lang="en-GB" sz="1600" dirty="0"/>
              <a:t>Tools that could help. </a:t>
            </a:r>
          </a:p>
          <a:p>
            <a:pPr marL="285750" indent="-285750">
              <a:buFont typeface="Arial" panose="020B0604020202020204" pitchFamily="34" charset="0"/>
              <a:buChar char="►"/>
            </a:pPr>
            <a:r>
              <a:rPr lang="en-GB" sz="1600" dirty="0"/>
              <a:t>Engage </a:t>
            </a:r>
          </a:p>
          <a:p>
            <a:pPr marL="530694" lvl="1" indent="-285750">
              <a:buFont typeface="Arial" panose="020B0604020202020204" pitchFamily="34" charset="0"/>
              <a:buChar char="►"/>
            </a:pPr>
            <a:r>
              <a:rPr lang="en-GB" sz="1600" dirty="0"/>
              <a:t>Why is engagement important?</a:t>
            </a:r>
          </a:p>
          <a:p>
            <a:pPr marL="530694" lvl="1" indent="-285750">
              <a:buFont typeface="Arial" panose="020B0604020202020204" pitchFamily="34" charset="0"/>
              <a:buChar char="►"/>
            </a:pPr>
            <a:r>
              <a:rPr lang="en-GB" sz="1600" dirty="0"/>
              <a:t>Ways to interact with your audience. </a:t>
            </a:r>
          </a:p>
          <a:p>
            <a:pPr marL="285750" indent="-285750">
              <a:buFont typeface="Arial" panose="020B0604020202020204" pitchFamily="34" charset="0"/>
              <a:buChar char="►"/>
            </a:pPr>
            <a:r>
              <a:rPr lang="en-GB" sz="1600" dirty="0"/>
              <a:t>Reach </a:t>
            </a:r>
          </a:p>
          <a:p>
            <a:pPr marL="530694" lvl="1" indent="-285750">
              <a:buFont typeface="Arial" panose="020B0604020202020204" pitchFamily="34" charset="0"/>
              <a:buChar char="►"/>
            </a:pPr>
            <a:r>
              <a:rPr lang="en-GB" sz="1600" dirty="0"/>
              <a:t>Reaching new people, you could be surprised! </a:t>
            </a:r>
          </a:p>
          <a:p>
            <a:endParaRPr lang="en-GB" dirty="0"/>
          </a:p>
        </p:txBody>
      </p:sp>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6" name="Title 5"/>
          <p:cNvSpPr>
            <a:spLocks noGrp="1"/>
          </p:cNvSpPr>
          <p:nvPr>
            <p:ph type="title"/>
          </p:nvPr>
        </p:nvSpPr>
        <p:spPr/>
        <p:txBody>
          <a:bodyPr anchor="b"/>
          <a:lstStyle/>
          <a:p>
            <a:r>
              <a:rPr lang="en-GB" sz="2720" dirty="0"/>
              <a:t>Movement for Good &amp; social media </a:t>
            </a:r>
          </a:p>
        </p:txBody>
      </p:sp>
    </p:spTree>
    <p:extLst>
      <p:ext uri="{BB962C8B-B14F-4D97-AF65-F5344CB8AC3E}">
        <p14:creationId xmlns:p14="http://schemas.microsoft.com/office/powerpoint/2010/main" val="401960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6" name="Title 5"/>
          <p:cNvSpPr>
            <a:spLocks noGrp="1"/>
          </p:cNvSpPr>
          <p:nvPr>
            <p:ph type="title"/>
          </p:nvPr>
        </p:nvSpPr>
        <p:spPr/>
        <p:txBody>
          <a:bodyPr anchor="b"/>
          <a:lstStyle/>
          <a:p>
            <a:r>
              <a:rPr lang="en-GB" sz="2720" dirty="0"/>
              <a:t>A festive message for social media </a:t>
            </a:r>
          </a:p>
        </p:txBody>
      </p:sp>
      <p:sp>
        <p:nvSpPr>
          <p:cNvPr id="7" name="Content Placeholder 6"/>
          <p:cNvSpPr>
            <a:spLocks noGrp="1"/>
          </p:cNvSpPr>
          <p:nvPr>
            <p:ph idx="1"/>
          </p:nvPr>
        </p:nvSpPr>
        <p:spPr/>
        <p:txBody>
          <a:bodyPr/>
          <a:lstStyle/>
          <a:p>
            <a:endParaRPr lang="en-GB" dirty="0"/>
          </a:p>
          <a:p>
            <a:endParaRPr lang="en-GB" dirty="0"/>
          </a:p>
        </p:txBody>
      </p:sp>
      <p:pic>
        <p:nvPicPr>
          <p:cNvPr id="8" name="Picture 7"/>
          <p:cNvPicPr>
            <a:picLocks noChangeAspect="1"/>
          </p:cNvPicPr>
          <p:nvPr/>
        </p:nvPicPr>
        <p:blipFill rotWithShape="1">
          <a:blip r:embed="rId2"/>
          <a:srcRect b="55108"/>
          <a:stretch/>
        </p:blipFill>
        <p:spPr>
          <a:xfrm>
            <a:off x="5790904" y="2901923"/>
            <a:ext cx="5640152" cy="3307161"/>
          </a:xfrm>
          <a:prstGeom prst="rect">
            <a:avLst/>
          </a:prstGeom>
        </p:spPr>
      </p:pic>
      <p:pic>
        <p:nvPicPr>
          <p:cNvPr id="9" name="Picture 8"/>
          <p:cNvPicPr>
            <a:picLocks noChangeAspect="1"/>
          </p:cNvPicPr>
          <p:nvPr/>
        </p:nvPicPr>
        <p:blipFill rotWithShape="1">
          <a:blip r:embed="rId2"/>
          <a:srcRect t="57613"/>
          <a:stretch/>
        </p:blipFill>
        <p:spPr>
          <a:xfrm>
            <a:off x="391892" y="1272786"/>
            <a:ext cx="5399012" cy="2989086"/>
          </a:xfrm>
          <a:prstGeom prst="rect">
            <a:avLst/>
          </a:prstGeom>
        </p:spPr>
      </p:pic>
    </p:spTree>
    <p:extLst>
      <p:ext uri="{BB962C8B-B14F-4D97-AF65-F5344CB8AC3E}">
        <p14:creationId xmlns:p14="http://schemas.microsoft.com/office/powerpoint/2010/main" val="45169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 to Nick… </a:t>
            </a:r>
          </a:p>
        </p:txBody>
      </p:sp>
    </p:spTree>
    <p:extLst>
      <p:ext uri="{BB962C8B-B14F-4D97-AF65-F5344CB8AC3E}">
        <p14:creationId xmlns:p14="http://schemas.microsoft.com/office/powerpoint/2010/main" val="39504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67C5A1D8-5816-BC52-82B9-BB8B5B889D64}"/>
              </a:ext>
            </a:extLst>
          </p:cNvPr>
          <p:cNvSpPr>
            <a:spLocks noGrp="1"/>
          </p:cNvSpPr>
          <p:nvPr>
            <p:ph type="body" idx="1"/>
          </p:nvPr>
        </p:nvSpPr>
        <p:spPr/>
        <p:txBody>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E</a:t>
            </a:r>
            <a:r>
              <a:rPr lang="en-GB" sz="2000" dirty="0">
                <a:effectLst/>
                <a:latin typeface="Calibri" panose="020F0502020204030204" pitchFamily="34" charset="0"/>
                <a:ea typeface="Calibri" panose="020F0502020204030204" pitchFamily="34" charset="0"/>
                <a:cs typeface="Times New Roman" panose="02020603050405020304" pitchFamily="18" charset="0"/>
              </a:rPr>
              <a:t>valuation of the main platforms, how to select which ones are right for you and how to get started with them, including donation functionality.</a:t>
            </a:r>
            <a:endParaRPr lang="en-GB" dirty="0"/>
          </a:p>
        </p:txBody>
      </p:sp>
      <p:sp>
        <p:nvSpPr>
          <p:cNvPr id="14" name="Title 13">
            <a:extLst>
              <a:ext uri="{FF2B5EF4-FFF2-40B4-BE49-F238E27FC236}">
                <a16:creationId xmlns:a16="http://schemas.microsoft.com/office/drawing/2014/main" id="{A052F769-51FF-2A5B-4B6E-39C9E1A4B891}"/>
              </a:ext>
            </a:extLst>
          </p:cNvPr>
          <p:cNvSpPr>
            <a:spLocks noGrp="1"/>
          </p:cNvSpPr>
          <p:nvPr>
            <p:ph type="title"/>
          </p:nvPr>
        </p:nvSpPr>
        <p:spPr/>
        <p:txBody>
          <a:bodyPr/>
          <a:lstStyle/>
          <a:p>
            <a:r>
              <a:rPr lang="en-GB" dirty="0"/>
              <a:t>Where to start?</a:t>
            </a:r>
          </a:p>
        </p:txBody>
      </p:sp>
      <p:sp>
        <p:nvSpPr>
          <p:cNvPr id="5" name="Slide Number Placeholder 4">
            <a:extLst>
              <a:ext uri="{FF2B5EF4-FFF2-40B4-BE49-F238E27FC236}">
                <a16:creationId xmlns:a16="http://schemas.microsoft.com/office/drawing/2014/main" id="{E55F8316-6C59-E076-C336-D64D067E9D0B}"/>
              </a:ext>
            </a:extLst>
          </p:cNvPr>
          <p:cNvSpPr>
            <a:spLocks noGrp="1"/>
          </p:cNvSpPr>
          <p:nvPr>
            <p:ph type="sldNum" sz="quarter" idx="12"/>
          </p:nvPr>
        </p:nvSpPr>
        <p:spPr/>
        <p:txBody>
          <a:bodyPr/>
          <a:lstStyle/>
          <a:p>
            <a:fld id="{427A094F-A43A-4F11-8E00-1F67ADA82539}" type="slidenum">
              <a:rPr lang="en-GB" smtClean="0"/>
              <a:pPr/>
              <a:t>14</a:t>
            </a:fld>
            <a:endParaRPr lang="en-GB" dirty="0"/>
          </a:p>
        </p:txBody>
      </p:sp>
      <p:sp>
        <p:nvSpPr>
          <p:cNvPr id="3" name="Date Placeholder 2">
            <a:extLst>
              <a:ext uri="{FF2B5EF4-FFF2-40B4-BE49-F238E27FC236}">
                <a16:creationId xmlns:a16="http://schemas.microsoft.com/office/drawing/2014/main" id="{7EACC489-175F-4531-99E9-0B96A17C8D7E}"/>
              </a:ext>
            </a:extLst>
          </p:cNvPr>
          <p:cNvSpPr>
            <a:spLocks noGrp="1"/>
          </p:cNvSpPr>
          <p:nvPr>
            <p:ph type="dt" sz="half" idx="10"/>
          </p:nvPr>
        </p:nvSpPr>
        <p:spPr>
          <a:xfrm>
            <a:off x="395421" y="6596063"/>
            <a:ext cx="4899025" cy="131762"/>
          </a:xfrm>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A79B4D5E-6F36-BA42-84CA-30BA773BC167}"/>
              </a:ext>
            </a:extLst>
          </p:cNvPr>
          <p:cNvSpPr>
            <a:spLocks noGrp="1"/>
          </p:cNvSpPr>
          <p:nvPr>
            <p:ph type="ftr" sz="quarter" idx="11"/>
          </p:nvPr>
        </p:nvSpPr>
        <p:spPr>
          <a:xfrm>
            <a:off x="5513168" y="6596063"/>
            <a:ext cx="5715000" cy="131762"/>
          </a:xfrm>
        </p:spPr>
        <p:txBody>
          <a:bodyPr/>
          <a:lstStyle/>
          <a:p>
            <a:r>
              <a:rPr lang="en-GB" dirty="0"/>
              <a:t>Social Media Fundraising</a:t>
            </a:r>
          </a:p>
        </p:txBody>
      </p:sp>
    </p:spTree>
    <p:extLst>
      <p:ext uri="{BB962C8B-B14F-4D97-AF65-F5344CB8AC3E}">
        <p14:creationId xmlns:p14="http://schemas.microsoft.com/office/powerpoint/2010/main" val="183078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68BB3FA-FBF1-2E92-189F-C82A9D22B203}"/>
              </a:ext>
            </a:extLst>
          </p:cNvPr>
          <p:cNvSpPr>
            <a:spLocks noGrp="1"/>
          </p:cNvSpPr>
          <p:nvPr>
            <p:ph sz="half" idx="1"/>
          </p:nvPr>
        </p:nvSpPr>
        <p:spPr/>
        <p:txBody>
          <a:bodyPr/>
          <a:lstStyle/>
          <a:p>
            <a:endParaRPr lang="en-GB"/>
          </a:p>
        </p:txBody>
      </p:sp>
      <p:sp>
        <p:nvSpPr>
          <p:cNvPr id="5" name="Date Placeholder 4">
            <a:extLst>
              <a:ext uri="{FF2B5EF4-FFF2-40B4-BE49-F238E27FC236}">
                <a16:creationId xmlns:a16="http://schemas.microsoft.com/office/drawing/2014/main" id="{A98B0B91-6EF8-76F2-2EAB-683E4213E6CC}"/>
              </a:ext>
            </a:extLst>
          </p:cNvPr>
          <p:cNvSpPr>
            <a:spLocks noGrp="1"/>
          </p:cNvSpPr>
          <p:nvPr>
            <p:ph type="dt" sz="half" idx="10"/>
          </p:nvPr>
        </p:nvSpPr>
        <p:spPr/>
        <p:txBody>
          <a:bodyPr/>
          <a:lstStyle/>
          <a:p>
            <a:r>
              <a:rPr lang="en-US" dirty="0"/>
              <a:t>November 2022</a:t>
            </a:r>
            <a:endParaRPr lang="en-GB" dirty="0"/>
          </a:p>
        </p:txBody>
      </p:sp>
      <p:sp>
        <p:nvSpPr>
          <p:cNvPr id="6" name="Footer Placeholder 5">
            <a:extLst>
              <a:ext uri="{FF2B5EF4-FFF2-40B4-BE49-F238E27FC236}">
                <a16:creationId xmlns:a16="http://schemas.microsoft.com/office/drawing/2014/main" id="{F6B6FCB0-6BD5-36D1-1C39-61EF77CB7ADC}"/>
              </a:ext>
            </a:extLst>
          </p:cNvPr>
          <p:cNvSpPr>
            <a:spLocks noGrp="1"/>
          </p:cNvSpPr>
          <p:nvPr>
            <p:ph type="ftr" sz="quarter" idx="11"/>
          </p:nvPr>
        </p:nvSpPr>
        <p:spPr/>
        <p:txBody>
          <a:bodyPr/>
          <a:lstStyle/>
          <a:p>
            <a:r>
              <a:rPr lang="en-GB" dirty="0"/>
              <a:t>Social Media Fundraising</a:t>
            </a:r>
          </a:p>
        </p:txBody>
      </p:sp>
      <p:sp>
        <p:nvSpPr>
          <p:cNvPr id="4" name="Slide Number Placeholder 3">
            <a:extLst>
              <a:ext uri="{FF2B5EF4-FFF2-40B4-BE49-F238E27FC236}">
                <a16:creationId xmlns:a16="http://schemas.microsoft.com/office/drawing/2014/main" id="{A22AD338-8E4A-63A7-5068-AA3F88519E48}"/>
              </a:ext>
            </a:extLst>
          </p:cNvPr>
          <p:cNvSpPr>
            <a:spLocks noGrp="1"/>
          </p:cNvSpPr>
          <p:nvPr>
            <p:ph type="sldNum" sz="quarter" idx="12"/>
          </p:nvPr>
        </p:nvSpPr>
        <p:spPr/>
        <p:txBody>
          <a:bodyPr/>
          <a:lstStyle/>
          <a:p>
            <a:fld id="{427A094F-A43A-4F11-8E00-1F67ADA82539}" type="slidenum">
              <a:rPr lang="en-GB" smtClean="0"/>
              <a:pPr/>
              <a:t>15</a:t>
            </a:fld>
            <a:endParaRPr lang="en-GB" dirty="0"/>
          </a:p>
        </p:txBody>
      </p:sp>
      <p:sp>
        <p:nvSpPr>
          <p:cNvPr id="7" name="Title 6">
            <a:extLst>
              <a:ext uri="{FF2B5EF4-FFF2-40B4-BE49-F238E27FC236}">
                <a16:creationId xmlns:a16="http://schemas.microsoft.com/office/drawing/2014/main" id="{1568C881-BA18-737E-3CF0-20D1DBC9375E}"/>
              </a:ext>
            </a:extLst>
          </p:cNvPr>
          <p:cNvSpPr>
            <a:spLocks noGrp="1"/>
          </p:cNvSpPr>
          <p:nvPr>
            <p:ph type="title"/>
          </p:nvPr>
        </p:nvSpPr>
        <p:spPr/>
        <p:txBody>
          <a:bodyPr/>
          <a:lstStyle/>
          <a:p>
            <a:r>
              <a:rPr lang="en-GB" sz="2722" dirty="0">
                <a:latin typeface="+mn-lt"/>
                <a:cs typeface="Calibri" panose="020F0502020204030204" pitchFamily="34" charset="0"/>
              </a:rPr>
              <a:t>Where to Start?</a:t>
            </a:r>
          </a:p>
        </p:txBody>
      </p:sp>
      <p:pic>
        <p:nvPicPr>
          <p:cNvPr id="9" name="Content Placeholder 3">
            <a:extLst>
              <a:ext uri="{FF2B5EF4-FFF2-40B4-BE49-F238E27FC236}">
                <a16:creationId xmlns:a16="http://schemas.microsoft.com/office/drawing/2014/main" id="{FD7EEFEA-7A10-E481-F566-A22CFDD39F4D}"/>
              </a:ext>
            </a:extLst>
          </p:cNvPr>
          <p:cNvPicPr>
            <a:picLocks noChangeAspect="1"/>
          </p:cNvPicPr>
          <p:nvPr/>
        </p:nvPicPr>
        <p:blipFill>
          <a:blip r:embed="rId2"/>
          <a:stretch>
            <a:fillRect/>
          </a:stretch>
        </p:blipFill>
        <p:spPr bwMode="gray">
          <a:xfrm>
            <a:off x="622245" y="1110096"/>
            <a:ext cx="6985000" cy="5029200"/>
          </a:xfrm>
          <a:prstGeom prst="rect">
            <a:avLst/>
          </a:prstGeom>
        </p:spPr>
      </p:pic>
      <p:grpSp>
        <p:nvGrpSpPr>
          <p:cNvPr id="12" name="Group 11">
            <a:extLst>
              <a:ext uri="{FF2B5EF4-FFF2-40B4-BE49-F238E27FC236}">
                <a16:creationId xmlns:a16="http://schemas.microsoft.com/office/drawing/2014/main" id="{32ADBF52-7F0D-C229-71B1-96C4C3DF8A0F}"/>
              </a:ext>
            </a:extLst>
          </p:cNvPr>
          <p:cNvGrpSpPr/>
          <p:nvPr/>
        </p:nvGrpSpPr>
        <p:grpSpPr>
          <a:xfrm>
            <a:off x="9523659" y="201068"/>
            <a:ext cx="1440000" cy="6102032"/>
            <a:chOff x="9523659" y="201068"/>
            <a:chExt cx="1440000" cy="6102032"/>
          </a:xfrm>
        </p:grpSpPr>
        <p:pic>
          <p:nvPicPr>
            <p:cNvPr id="13" name="Picture 12" descr="Shape&#10;&#10;Description automatically generated with low confidence">
              <a:extLst>
                <a:ext uri="{FF2B5EF4-FFF2-40B4-BE49-F238E27FC236}">
                  <a16:creationId xmlns:a16="http://schemas.microsoft.com/office/drawing/2014/main" id="{51226451-2781-5258-3120-E75FBC142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CA1F87FB-03EF-BA65-CFD7-1E6F2D94C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DC525B38-9AFA-832F-7794-8DE9CA12E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2689543B-3035-30B2-B345-E903F83E3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79120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8D039A4-B346-5117-BDB3-45AE511FCE3F}"/>
              </a:ext>
            </a:extLst>
          </p:cNvPr>
          <p:cNvSpPr>
            <a:spLocks noGrp="1"/>
          </p:cNvSpPr>
          <p:nvPr>
            <p:ph idx="1"/>
          </p:nvPr>
        </p:nvSpPr>
        <p:spPr/>
        <p:txBody>
          <a:bodyPr/>
          <a:lstStyle/>
          <a:p>
            <a:pPr>
              <a:defRPr/>
            </a:pPr>
            <a:r>
              <a:rPr lang="en-US" sz="2400" dirty="0"/>
              <a:t>What do they look like?</a:t>
            </a:r>
          </a:p>
          <a:p>
            <a:pPr>
              <a:defRPr/>
            </a:pPr>
            <a:r>
              <a:rPr lang="en-US" sz="2400" dirty="0"/>
              <a:t>What are their interests?</a:t>
            </a:r>
          </a:p>
          <a:p>
            <a:pPr>
              <a:defRPr/>
            </a:pPr>
            <a:r>
              <a:rPr lang="en-US" sz="2400" dirty="0"/>
              <a:t>What matters most to them?</a:t>
            </a:r>
          </a:p>
          <a:p>
            <a:pPr>
              <a:defRPr/>
            </a:pPr>
            <a:r>
              <a:rPr lang="en-US" sz="2400" dirty="0"/>
              <a:t>What communication channels do they like best?</a:t>
            </a:r>
          </a:p>
          <a:p>
            <a:endParaRPr lang="en-GB" sz="2400" dirty="0"/>
          </a:p>
        </p:txBody>
      </p:sp>
      <p:sp>
        <p:nvSpPr>
          <p:cNvPr id="3" name="Date Placeholder 2">
            <a:extLst>
              <a:ext uri="{FF2B5EF4-FFF2-40B4-BE49-F238E27FC236}">
                <a16:creationId xmlns:a16="http://schemas.microsoft.com/office/drawing/2014/main" id="{D4D9E1BA-4CB3-4AC4-0EFF-DFFCCDFC2ABC}"/>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1EA2E0A4-6AC4-F61F-91E4-47438B8CE7E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9DD2CA50-69A8-34F3-CEC8-2978AEA99A0A}"/>
              </a:ext>
            </a:extLst>
          </p:cNvPr>
          <p:cNvSpPr>
            <a:spLocks noGrp="1"/>
          </p:cNvSpPr>
          <p:nvPr>
            <p:ph type="sldNum" sz="quarter" idx="12"/>
          </p:nvPr>
        </p:nvSpPr>
        <p:spPr/>
        <p:txBody>
          <a:bodyPr/>
          <a:lstStyle/>
          <a:p>
            <a:fld id="{427A094F-A43A-4F11-8E00-1F67ADA82539}" type="slidenum">
              <a:rPr lang="en-GB" smtClean="0"/>
              <a:pPr/>
              <a:t>16</a:t>
            </a:fld>
            <a:endParaRPr lang="en-GB" dirty="0"/>
          </a:p>
        </p:txBody>
      </p:sp>
      <p:sp>
        <p:nvSpPr>
          <p:cNvPr id="6" name="Title 5">
            <a:extLst>
              <a:ext uri="{FF2B5EF4-FFF2-40B4-BE49-F238E27FC236}">
                <a16:creationId xmlns:a16="http://schemas.microsoft.com/office/drawing/2014/main" id="{BE13F31D-EFEE-A941-B876-F6F312875CDD}"/>
              </a:ext>
            </a:extLst>
          </p:cNvPr>
          <p:cNvSpPr>
            <a:spLocks noGrp="1"/>
          </p:cNvSpPr>
          <p:nvPr>
            <p:ph type="title"/>
          </p:nvPr>
        </p:nvSpPr>
        <p:spPr/>
        <p:txBody>
          <a:bodyPr/>
          <a:lstStyle/>
          <a:p>
            <a:r>
              <a:rPr lang="en-US" sz="2722" dirty="0">
                <a:latin typeface="+mn-lt"/>
                <a:cs typeface="Calibri" panose="020F0502020204030204" pitchFamily="34" charset="0"/>
              </a:rPr>
              <a:t>Start With Your Target Audiences!</a:t>
            </a:r>
            <a:endParaRPr lang="en-GB" sz="2722" dirty="0">
              <a:latin typeface="+mn-lt"/>
              <a:cs typeface="Calibri" panose="020F0502020204030204" pitchFamily="34" charset="0"/>
            </a:endParaRPr>
          </a:p>
        </p:txBody>
      </p:sp>
      <p:pic>
        <p:nvPicPr>
          <p:cNvPr id="11" name="Picture 10">
            <a:extLst>
              <a:ext uri="{FF2B5EF4-FFF2-40B4-BE49-F238E27FC236}">
                <a16:creationId xmlns:a16="http://schemas.microsoft.com/office/drawing/2014/main" id="{9DD89798-5714-7E1A-F1F2-5637ACE2B7DD}"/>
              </a:ext>
            </a:extLst>
          </p:cNvPr>
          <p:cNvPicPr>
            <a:picLocks noChangeAspect="1"/>
          </p:cNvPicPr>
          <p:nvPr/>
        </p:nvPicPr>
        <p:blipFill>
          <a:blip r:embed="rId2"/>
          <a:stretch>
            <a:fillRect/>
          </a:stretch>
        </p:blipFill>
        <p:spPr>
          <a:xfrm>
            <a:off x="236293" y="2928551"/>
            <a:ext cx="11736094" cy="3186791"/>
          </a:xfrm>
          <a:prstGeom prst="rect">
            <a:avLst/>
          </a:prstGeom>
        </p:spPr>
      </p:pic>
    </p:spTree>
    <p:extLst>
      <p:ext uri="{BB962C8B-B14F-4D97-AF65-F5344CB8AC3E}">
        <p14:creationId xmlns:p14="http://schemas.microsoft.com/office/powerpoint/2010/main" val="34810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D9F7111-0C17-08AE-92A2-B6684652A15F}"/>
              </a:ext>
            </a:extLst>
          </p:cNvPr>
          <p:cNvSpPr>
            <a:spLocks noGrp="1"/>
          </p:cNvSpPr>
          <p:nvPr>
            <p:ph sz="half" idx="1"/>
          </p:nvPr>
        </p:nvSpPr>
        <p:spPr>
          <a:xfrm>
            <a:off x="391892" y="1336145"/>
            <a:ext cx="5486492" cy="4185710"/>
          </a:xfrm>
        </p:spPr>
        <p:txBody>
          <a:bodyPr/>
          <a:lstStyle/>
          <a:p>
            <a:r>
              <a:rPr lang="en-GB" sz="3600" dirty="0"/>
              <a:t>The total number of people an organisation is able to reach across all of its social media networks.</a:t>
            </a:r>
          </a:p>
          <a:p>
            <a:r>
              <a:rPr lang="en-GB" sz="3600" dirty="0"/>
              <a:t>Reach can be organic (free) or paid.</a:t>
            </a:r>
          </a:p>
          <a:p>
            <a:endParaRPr lang="en-GB" sz="3600" dirty="0"/>
          </a:p>
          <a:p>
            <a:endParaRPr lang="en-GB" sz="3600" dirty="0"/>
          </a:p>
        </p:txBody>
      </p:sp>
      <p:sp>
        <p:nvSpPr>
          <p:cNvPr id="3" name="Date Placeholder 2">
            <a:extLst>
              <a:ext uri="{FF2B5EF4-FFF2-40B4-BE49-F238E27FC236}">
                <a16:creationId xmlns:a16="http://schemas.microsoft.com/office/drawing/2014/main" id="{3869B87F-A8D5-B461-B4BA-F947EA218472}"/>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661166C0-23A8-67C1-4BC1-D09471DE8F6F}"/>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4D33CD40-89DF-7E78-9DA6-34F853020FD3}"/>
              </a:ext>
            </a:extLst>
          </p:cNvPr>
          <p:cNvSpPr>
            <a:spLocks noGrp="1"/>
          </p:cNvSpPr>
          <p:nvPr>
            <p:ph type="sldNum" sz="quarter" idx="12"/>
          </p:nvPr>
        </p:nvSpPr>
        <p:spPr/>
        <p:txBody>
          <a:bodyPr/>
          <a:lstStyle/>
          <a:p>
            <a:fld id="{427A094F-A43A-4F11-8E00-1F67ADA82539}" type="slidenum">
              <a:rPr lang="en-GB" smtClean="0"/>
              <a:pPr/>
              <a:t>17</a:t>
            </a:fld>
            <a:endParaRPr lang="en-GB" dirty="0"/>
          </a:p>
        </p:txBody>
      </p:sp>
      <p:sp>
        <p:nvSpPr>
          <p:cNvPr id="15" name="Title 14">
            <a:extLst>
              <a:ext uri="{FF2B5EF4-FFF2-40B4-BE49-F238E27FC236}">
                <a16:creationId xmlns:a16="http://schemas.microsoft.com/office/drawing/2014/main" id="{6621A3E9-F209-3DBA-5B53-FE49FAF5F7EC}"/>
              </a:ext>
            </a:extLst>
          </p:cNvPr>
          <p:cNvSpPr>
            <a:spLocks noGrp="1"/>
          </p:cNvSpPr>
          <p:nvPr>
            <p:ph type="title"/>
          </p:nvPr>
        </p:nvSpPr>
        <p:spPr/>
        <p:txBody>
          <a:bodyPr/>
          <a:lstStyle/>
          <a:p>
            <a:r>
              <a:rPr lang="en-GB" sz="2722" dirty="0">
                <a:latin typeface="+mn-lt"/>
                <a:cs typeface="Calibri" panose="020F0502020204030204" pitchFamily="34" charset="0"/>
              </a:rPr>
              <a:t>Reach</a:t>
            </a:r>
          </a:p>
        </p:txBody>
      </p:sp>
      <p:sp>
        <p:nvSpPr>
          <p:cNvPr id="11" name="Title 6">
            <a:extLst>
              <a:ext uri="{FF2B5EF4-FFF2-40B4-BE49-F238E27FC236}">
                <a16:creationId xmlns:a16="http://schemas.microsoft.com/office/drawing/2014/main" id="{18953E27-9B53-5BE0-643D-B1B6577E3B38}"/>
              </a:ext>
            </a:extLst>
          </p:cNvPr>
          <p:cNvSpPr txBox="1">
            <a:spLocks/>
          </p:cNvSpPr>
          <p:nvPr/>
        </p:nvSpPr>
        <p:spPr bwMode="gray">
          <a:xfrm>
            <a:off x="6878894" y="1336145"/>
            <a:ext cx="4846188" cy="1719842"/>
          </a:xfrm>
          <a:prstGeom prst="rect">
            <a:avLst/>
          </a:prstGeom>
        </p:spPr>
        <p:txBody>
          <a:bodyPr vert="horz" lIns="0" tIns="0" rIns="0" bIns="0" rtlCol="0" anchor="t" anchorCtr="0">
            <a:normAutofit/>
          </a:bodyPr>
          <a:lstStyle>
            <a:lvl1pPr algn="l" defTabSz="914406" rtl="0" eaLnBrk="1" latinLnBrk="0" hangingPunct="1">
              <a:lnSpc>
                <a:spcPct val="90000"/>
              </a:lnSpc>
              <a:spcBef>
                <a:spcPct val="0"/>
              </a:spcBef>
              <a:buNone/>
              <a:defRPr sz="1996" b="1" kern="1200">
                <a:solidFill>
                  <a:schemeClr val="tx1"/>
                </a:solidFill>
                <a:latin typeface="+mj-lt"/>
                <a:ea typeface="+mj-ea"/>
                <a:cs typeface="+mj-cs"/>
              </a:defRPr>
            </a:lvl1pPr>
          </a:lstStyle>
          <a:p>
            <a:pPr algn="ctr"/>
            <a:r>
              <a:rPr lang="en-GB" sz="6000" dirty="0">
                <a:solidFill>
                  <a:schemeClr val="bg1"/>
                </a:solidFill>
                <a:latin typeface="Raleway" panose="020B0503030101060003" pitchFamily="34" charset="77"/>
              </a:rPr>
              <a:t>Reach</a:t>
            </a:r>
            <a:br>
              <a:rPr lang="en-US" sz="6000" dirty="0">
                <a:solidFill>
                  <a:schemeClr val="bg1"/>
                </a:solidFill>
              </a:rPr>
            </a:br>
            <a:endParaRPr lang="en-GB" sz="6000" dirty="0">
              <a:solidFill>
                <a:schemeClr val="bg1"/>
              </a:solidFill>
            </a:endParaRPr>
          </a:p>
        </p:txBody>
      </p:sp>
      <p:pic>
        <p:nvPicPr>
          <p:cNvPr id="6" name="Picture 5" descr="Shape&#10;&#10;Description automatically generated with low confidence">
            <a:extLst>
              <a:ext uri="{FF2B5EF4-FFF2-40B4-BE49-F238E27FC236}">
                <a16:creationId xmlns:a16="http://schemas.microsoft.com/office/drawing/2014/main" id="{1BC2AB8E-FC3C-73DD-E390-B83BC4341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024" y="2429900"/>
            <a:ext cx="3401928" cy="3401928"/>
          </a:xfrm>
          <a:prstGeom prst="rect">
            <a:avLst/>
          </a:prstGeom>
        </p:spPr>
      </p:pic>
    </p:spTree>
    <p:extLst>
      <p:ext uri="{BB962C8B-B14F-4D97-AF65-F5344CB8AC3E}">
        <p14:creationId xmlns:p14="http://schemas.microsoft.com/office/powerpoint/2010/main" val="203168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D9F7111-0C17-08AE-92A2-B6684652A15F}"/>
              </a:ext>
            </a:extLst>
          </p:cNvPr>
          <p:cNvSpPr>
            <a:spLocks noGrp="1"/>
          </p:cNvSpPr>
          <p:nvPr>
            <p:ph sz="half" idx="1"/>
          </p:nvPr>
        </p:nvSpPr>
        <p:spPr>
          <a:xfrm>
            <a:off x="391892" y="1336145"/>
            <a:ext cx="5486492" cy="4185710"/>
          </a:xfrm>
        </p:spPr>
        <p:txBody>
          <a:bodyPr/>
          <a:lstStyle/>
          <a:p>
            <a:r>
              <a:rPr lang="en-GB" sz="3600" dirty="0"/>
              <a:t>The interaction between people and brands on social networks. For example, on Facebook likes, comments and shares or Twitter likes, replies and RTs.</a:t>
            </a:r>
          </a:p>
          <a:p>
            <a:endParaRPr lang="en-GB" sz="3600" dirty="0"/>
          </a:p>
        </p:txBody>
      </p:sp>
      <p:sp>
        <p:nvSpPr>
          <p:cNvPr id="3" name="Date Placeholder 2">
            <a:extLst>
              <a:ext uri="{FF2B5EF4-FFF2-40B4-BE49-F238E27FC236}">
                <a16:creationId xmlns:a16="http://schemas.microsoft.com/office/drawing/2014/main" id="{3869B87F-A8D5-B461-B4BA-F947EA218472}"/>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661166C0-23A8-67C1-4BC1-D09471DE8F6F}"/>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4D33CD40-89DF-7E78-9DA6-34F853020FD3}"/>
              </a:ext>
            </a:extLst>
          </p:cNvPr>
          <p:cNvSpPr>
            <a:spLocks noGrp="1"/>
          </p:cNvSpPr>
          <p:nvPr>
            <p:ph type="sldNum" sz="quarter" idx="12"/>
          </p:nvPr>
        </p:nvSpPr>
        <p:spPr/>
        <p:txBody>
          <a:bodyPr/>
          <a:lstStyle/>
          <a:p>
            <a:fld id="{427A094F-A43A-4F11-8E00-1F67ADA82539}" type="slidenum">
              <a:rPr lang="en-GB" smtClean="0"/>
              <a:pPr/>
              <a:t>18</a:t>
            </a:fld>
            <a:endParaRPr lang="en-GB" dirty="0"/>
          </a:p>
        </p:txBody>
      </p:sp>
      <p:sp>
        <p:nvSpPr>
          <p:cNvPr id="15" name="Title 14">
            <a:extLst>
              <a:ext uri="{FF2B5EF4-FFF2-40B4-BE49-F238E27FC236}">
                <a16:creationId xmlns:a16="http://schemas.microsoft.com/office/drawing/2014/main" id="{6621A3E9-F209-3DBA-5B53-FE49FAF5F7EC}"/>
              </a:ext>
            </a:extLst>
          </p:cNvPr>
          <p:cNvSpPr>
            <a:spLocks noGrp="1"/>
          </p:cNvSpPr>
          <p:nvPr>
            <p:ph type="title"/>
          </p:nvPr>
        </p:nvSpPr>
        <p:spPr/>
        <p:txBody>
          <a:bodyPr/>
          <a:lstStyle/>
          <a:p>
            <a:r>
              <a:rPr lang="en-GB" sz="2722" dirty="0">
                <a:latin typeface="+mn-lt"/>
                <a:cs typeface="Calibri" panose="020F0502020204030204" pitchFamily="34" charset="0"/>
              </a:rPr>
              <a:t>Engagement</a:t>
            </a:r>
          </a:p>
        </p:txBody>
      </p:sp>
      <p:sp>
        <p:nvSpPr>
          <p:cNvPr id="11" name="Title 6">
            <a:extLst>
              <a:ext uri="{FF2B5EF4-FFF2-40B4-BE49-F238E27FC236}">
                <a16:creationId xmlns:a16="http://schemas.microsoft.com/office/drawing/2014/main" id="{18953E27-9B53-5BE0-643D-B1B6577E3B38}"/>
              </a:ext>
            </a:extLst>
          </p:cNvPr>
          <p:cNvSpPr txBox="1">
            <a:spLocks/>
          </p:cNvSpPr>
          <p:nvPr/>
        </p:nvSpPr>
        <p:spPr bwMode="gray">
          <a:xfrm>
            <a:off x="6878894" y="1336145"/>
            <a:ext cx="4846188" cy="1719842"/>
          </a:xfrm>
          <a:prstGeom prst="rect">
            <a:avLst/>
          </a:prstGeom>
        </p:spPr>
        <p:txBody>
          <a:bodyPr vert="horz" lIns="0" tIns="0" rIns="0" bIns="0" rtlCol="0" anchor="t" anchorCtr="0">
            <a:normAutofit/>
          </a:bodyPr>
          <a:lstStyle>
            <a:lvl1pPr algn="l" defTabSz="914406" rtl="0" eaLnBrk="1" latinLnBrk="0" hangingPunct="1">
              <a:lnSpc>
                <a:spcPct val="90000"/>
              </a:lnSpc>
              <a:spcBef>
                <a:spcPct val="0"/>
              </a:spcBef>
              <a:buNone/>
              <a:defRPr sz="1996" b="1" kern="1200">
                <a:solidFill>
                  <a:schemeClr val="tx1"/>
                </a:solidFill>
                <a:latin typeface="+mj-lt"/>
                <a:ea typeface="+mj-ea"/>
                <a:cs typeface="+mj-cs"/>
              </a:defRPr>
            </a:lvl1pPr>
          </a:lstStyle>
          <a:p>
            <a:pPr algn="ctr"/>
            <a:r>
              <a:rPr lang="en-GB" sz="6000" dirty="0">
                <a:solidFill>
                  <a:schemeClr val="bg1"/>
                </a:solidFill>
                <a:latin typeface="Raleway" panose="020B0503030101060003" pitchFamily="34" charset="77"/>
              </a:rPr>
              <a:t>Engagement</a:t>
            </a:r>
            <a:br>
              <a:rPr lang="en-US" sz="6000" dirty="0">
                <a:solidFill>
                  <a:schemeClr val="bg1"/>
                </a:solidFill>
              </a:rPr>
            </a:br>
            <a:endParaRPr lang="en-GB" sz="6000" dirty="0">
              <a:solidFill>
                <a:schemeClr val="bg1"/>
              </a:solidFill>
            </a:endParaRPr>
          </a:p>
        </p:txBody>
      </p:sp>
      <p:pic>
        <p:nvPicPr>
          <p:cNvPr id="6" name="Picture 5" descr="Shape&#10;&#10;Description automatically generated with low confidence">
            <a:extLst>
              <a:ext uri="{FF2B5EF4-FFF2-40B4-BE49-F238E27FC236}">
                <a16:creationId xmlns:a16="http://schemas.microsoft.com/office/drawing/2014/main" id="{F8C0FDDA-7ED3-8006-31C7-041C161E8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774" y="2709997"/>
            <a:ext cx="3184427" cy="3184427"/>
          </a:xfrm>
          <a:prstGeom prst="rect">
            <a:avLst/>
          </a:prstGeom>
        </p:spPr>
      </p:pic>
    </p:spTree>
    <p:extLst>
      <p:ext uri="{BB962C8B-B14F-4D97-AF65-F5344CB8AC3E}">
        <p14:creationId xmlns:p14="http://schemas.microsoft.com/office/powerpoint/2010/main" val="138776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95CF4B1-AB78-3728-19EB-8FBD5F75994E}"/>
              </a:ext>
            </a:extLst>
          </p:cNvPr>
          <p:cNvSpPr>
            <a:spLocks noGrp="1"/>
          </p:cNvSpPr>
          <p:nvPr>
            <p:ph sz="half" idx="1"/>
          </p:nvPr>
        </p:nvSpPr>
        <p:spPr/>
        <p:txBody>
          <a:bodyPr/>
          <a:lstStyle/>
          <a:p>
            <a:r>
              <a:rPr lang="en-GB" sz="2800" b="1" dirty="0"/>
              <a:t>Say</a:t>
            </a:r>
            <a:r>
              <a:rPr lang="en-GB" sz="2800" dirty="0"/>
              <a:t> – posting content or updates which the audience can respond to. </a:t>
            </a:r>
          </a:p>
          <a:p>
            <a:endParaRPr lang="en-GB" sz="2800" dirty="0"/>
          </a:p>
          <a:p>
            <a:endParaRPr lang="en-GB" sz="2800" dirty="0"/>
          </a:p>
          <a:p>
            <a:r>
              <a:rPr lang="en-GB" sz="2800" b="1" dirty="0"/>
              <a:t>Show</a:t>
            </a:r>
            <a:r>
              <a:rPr lang="en-GB" sz="2800" dirty="0"/>
              <a:t> – posting content that can tell a story about a brand. </a:t>
            </a:r>
          </a:p>
          <a:p>
            <a:endParaRPr lang="en-GB" sz="2800" dirty="0"/>
          </a:p>
          <a:p>
            <a:endParaRPr lang="en-GB" sz="2800" dirty="0"/>
          </a:p>
          <a:p>
            <a:r>
              <a:rPr lang="en-GB" sz="2800" b="1" dirty="0"/>
              <a:t>Share</a:t>
            </a:r>
            <a:r>
              <a:rPr lang="en-GB" sz="2800" dirty="0"/>
              <a:t> – online conversations that organisations have with their audience</a:t>
            </a:r>
          </a:p>
          <a:p>
            <a:endParaRPr lang="en-GB" dirty="0"/>
          </a:p>
          <a:p>
            <a:endParaRPr lang="en-GB" dirty="0"/>
          </a:p>
        </p:txBody>
      </p:sp>
      <p:sp>
        <p:nvSpPr>
          <p:cNvPr id="4" name="Date Placeholder 3">
            <a:extLst>
              <a:ext uri="{FF2B5EF4-FFF2-40B4-BE49-F238E27FC236}">
                <a16:creationId xmlns:a16="http://schemas.microsoft.com/office/drawing/2014/main" id="{B3A5208C-9494-5530-F8AC-53414D10BB63}"/>
              </a:ext>
            </a:extLst>
          </p:cNvPr>
          <p:cNvSpPr>
            <a:spLocks noGrp="1"/>
          </p:cNvSpPr>
          <p:nvPr>
            <p:ph type="dt" sz="half"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48E8AD76-ADF0-8536-3BA9-C6BD590915BD}"/>
              </a:ext>
            </a:extLst>
          </p:cNvPr>
          <p:cNvSpPr>
            <a:spLocks noGrp="1"/>
          </p:cNvSpPr>
          <p:nvPr>
            <p:ph type="ftr" sz="quarter" idx="11"/>
          </p:nvPr>
        </p:nvSpPr>
        <p:spPr/>
        <p:txBody>
          <a:bodyPr/>
          <a:lstStyle/>
          <a:p>
            <a:r>
              <a:rPr lang="en-GB"/>
              <a:t>Social Media Fundraising</a:t>
            </a:r>
            <a:endParaRPr lang="en-GB" dirty="0"/>
          </a:p>
        </p:txBody>
      </p:sp>
      <p:sp>
        <p:nvSpPr>
          <p:cNvPr id="6" name="Slide Number Placeholder 5">
            <a:extLst>
              <a:ext uri="{FF2B5EF4-FFF2-40B4-BE49-F238E27FC236}">
                <a16:creationId xmlns:a16="http://schemas.microsoft.com/office/drawing/2014/main" id="{FFA6FEC5-3677-EFF6-0AEE-1E56D9BCB8E8}"/>
              </a:ext>
            </a:extLst>
          </p:cNvPr>
          <p:cNvSpPr>
            <a:spLocks noGrp="1"/>
          </p:cNvSpPr>
          <p:nvPr>
            <p:ph type="sldNum" sz="quarter" idx="12"/>
          </p:nvPr>
        </p:nvSpPr>
        <p:spPr/>
        <p:txBody>
          <a:bodyPr/>
          <a:lstStyle/>
          <a:p>
            <a:fld id="{427A094F-A43A-4F11-8E00-1F67ADA82539}" type="slidenum">
              <a:rPr lang="en-GB" smtClean="0"/>
              <a:pPr/>
              <a:t>19</a:t>
            </a:fld>
            <a:endParaRPr lang="en-GB" dirty="0"/>
          </a:p>
        </p:txBody>
      </p:sp>
      <p:sp>
        <p:nvSpPr>
          <p:cNvPr id="8" name="Title 7">
            <a:extLst>
              <a:ext uri="{FF2B5EF4-FFF2-40B4-BE49-F238E27FC236}">
                <a16:creationId xmlns:a16="http://schemas.microsoft.com/office/drawing/2014/main" id="{37F241D6-A5C4-5FEE-9841-990C2A565F93}"/>
              </a:ext>
            </a:extLst>
          </p:cNvPr>
          <p:cNvSpPr>
            <a:spLocks noGrp="1"/>
          </p:cNvSpPr>
          <p:nvPr>
            <p:ph type="title"/>
          </p:nvPr>
        </p:nvSpPr>
        <p:spPr/>
        <p:txBody>
          <a:bodyPr/>
          <a:lstStyle/>
          <a:p>
            <a:r>
              <a:rPr lang="en-GB" sz="2722" dirty="0">
                <a:latin typeface="+mn-lt"/>
                <a:cs typeface="Calibri" panose="020F0502020204030204" pitchFamily="34" charset="0"/>
              </a:rPr>
              <a:t>3 Key Uses</a:t>
            </a:r>
          </a:p>
        </p:txBody>
      </p:sp>
      <p:grpSp>
        <p:nvGrpSpPr>
          <p:cNvPr id="23" name="Group 22">
            <a:extLst>
              <a:ext uri="{FF2B5EF4-FFF2-40B4-BE49-F238E27FC236}">
                <a16:creationId xmlns:a16="http://schemas.microsoft.com/office/drawing/2014/main" id="{67703F6A-F93B-0B90-68F3-7DFB696D1661}"/>
              </a:ext>
            </a:extLst>
          </p:cNvPr>
          <p:cNvGrpSpPr/>
          <p:nvPr/>
        </p:nvGrpSpPr>
        <p:grpSpPr>
          <a:xfrm>
            <a:off x="9694884" y="944969"/>
            <a:ext cx="1259253" cy="1145299"/>
            <a:chOff x="517818" y="1275804"/>
            <a:chExt cx="934873" cy="850273"/>
          </a:xfrm>
        </p:grpSpPr>
        <p:sp>
          <p:nvSpPr>
            <p:cNvPr id="10" name="Rectangle 9">
              <a:extLst>
                <a:ext uri="{FF2B5EF4-FFF2-40B4-BE49-F238E27FC236}">
                  <a16:creationId xmlns:a16="http://schemas.microsoft.com/office/drawing/2014/main" id="{1EAC43F6-5A5B-5ABD-30FE-CF20F8AC41AF}"/>
                </a:ext>
              </a:extLst>
            </p:cNvPr>
            <p:cNvSpPr/>
            <p:nvPr/>
          </p:nvSpPr>
          <p:spPr>
            <a:xfrm>
              <a:off x="517818" y="1275804"/>
              <a:ext cx="934873" cy="850273"/>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Shape 520">
              <a:extLst>
                <a:ext uri="{FF2B5EF4-FFF2-40B4-BE49-F238E27FC236}">
                  <a16:creationId xmlns:a16="http://schemas.microsoft.com/office/drawing/2014/main" id="{F7F83ED8-AD66-23B7-7FB6-78DA117F3501}"/>
                </a:ext>
              </a:extLst>
            </p:cNvPr>
            <p:cNvGrpSpPr/>
            <p:nvPr/>
          </p:nvGrpSpPr>
          <p:grpSpPr>
            <a:xfrm>
              <a:off x="802937" y="1535067"/>
              <a:ext cx="364634" cy="331746"/>
              <a:chOff x="6625350" y="1613750"/>
              <a:chExt cx="480525" cy="438400"/>
            </a:xfrm>
          </p:grpSpPr>
          <p:sp>
            <p:nvSpPr>
              <p:cNvPr id="14" name="Shape 521">
                <a:extLst>
                  <a:ext uri="{FF2B5EF4-FFF2-40B4-BE49-F238E27FC236}">
                    <a16:creationId xmlns:a16="http://schemas.microsoft.com/office/drawing/2014/main" id="{290C77A9-7445-2502-989A-5817E4F68A27}"/>
                  </a:ext>
                </a:extLst>
              </p:cNvPr>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 name="Shape 522">
                <a:extLst>
                  <a:ext uri="{FF2B5EF4-FFF2-40B4-BE49-F238E27FC236}">
                    <a16:creationId xmlns:a16="http://schemas.microsoft.com/office/drawing/2014/main" id="{3EED714B-249B-46B8-8635-14968DF2A658}"/>
                  </a:ext>
                </a:extLst>
              </p:cNvPr>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523">
                <a:extLst>
                  <a:ext uri="{FF2B5EF4-FFF2-40B4-BE49-F238E27FC236}">
                    <a16:creationId xmlns:a16="http://schemas.microsoft.com/office/drawing/2014/main" id="{589EF10A-7A2F-2AE7-8D06-D1AC5CC56060}"/>
                  </a:ext>
                </a:extLst>
              </p:cNvPr>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524">
                <a:extLst>
                  <a:ext uri="{FF2B5EF4-FFF2-40B4-BE49-F238E27FC236}">
                    <a16:creationId xmlns:a16="http://schemas.microsoft.com/office/drawing/2014/main" id="{BCF7DC1E-8613-4802-543C-06BC002ACF8B}"/>
                  </a:ext>
                </a:extLst>
              </p:cNvPr>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 name="Shape 525">
                <a:extLst>
                  <a:ext uri="{FF2B5EF4-FFF2-40B4-BE49-F238E27FC236}">
                    <a16:creationId xmlns:a16="http://schemas.microsoft.com/office/drawing/2014/main" id="{0D2AEC81-C543-562D-0E2F-C1BED47EABA9}"/>
                  </a:ext>
                </a:extLst>
              </p:cNvPr>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grpSp>
        <p:nvGrpSpPr>
          <p:cNvPr id="22" name="Group 21">
            <a:extLst>
              <a:ext uri="{FF2B5EF4-FFF2-40B4-BE49-F238E27FC236}">
                <a16:creationId xmlns:a16="http://schemas.microsoft.com/office/drawing/2014/main" id="{29CE2C3D-858A-6288-4A77-95028F7CEAF8}"/>
              </a:ext>
            </a:extLst>
          </p:cNvPr>
          <p:cNvGrpSpPr/>
          <p:nvPr/>
        </p:nvGrpSpPr>
        <p:grpSpPr>
          <a:xfrm>
            <a:off x="9705806" y="4731966"/>
            <a:ext cx="1259255" cy="1145300"/>
            <a:chOff x="9755631" y="4504777"/>
            <a:chExt cx="1859721" cy="1691428"/>
          </a:xfrm>
        </p:grpSpPr>
        <p:sp>
          <p:nvSpPr>
            <p:cNvPr id="12" name="Rectangle 11">
              <a:extLst>
                <a:ext uri="{FF2B5EF4-FFF2-40B4-BE49-F238E27FC236}">
                  <a16:creationId xmlns:a16="http://schemas.microsoft.com/office/drawing/2014/main" id="{B28CD4BA-FD1D-9F46-1AC4-87D03E5972C3}"/>
                </a:ext>
              </a:extLst>
            </p:cNvPr>
            <p:cNvSpPr/>
            <p:nvPr/>
          </p:nvSpPr>
          <p:spPr>
            <a:xfrm>
              <a:off x="9755631" y="4504777"/>
              <a:ext cx="1859721" cy="1691428"/>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Handshake outline">
              <a:extLst>
                <a:ext uri="{FF2B5EF4-FFF2-40B4-BE49-F238E27FC236}">
                  <a16:creationId xmlns:a16="http://schemas.microsoft.com/office/drawing/2014/main" id="{2EAC2BF1-0348-40EC-0BBE-C1202A103D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0562" y="4731006"/>
              <a:ext cx="1309857" cy="1309857"/>
            </a:xfrm>
            <a:prstGeom prst="rect">
              <a:avLst/>
            </a:prstGeom>
          </p:spPr>
        </p:pic>
      </p:grpSp>
      <p:grpSp>
        <p:nvGrpSpPr>
          <p:cNvPr id="21" name="Group 20">
            <a:extLst>
              <a:ext uri="{FF2B5EF4-FFF2-40B4-BE49-F238E27FC236}">
                <a16:creationId xmlns:a16="http://schemas.microsoft.com/office/drawing/2014/main" id="{6FB9C829-2B3E-569F-16EC-5CDD8510708D}"/>
              </a:ext>
            </a:extLst>
          </p:cNvPr>
          <p:cNvGrpSpPr/>
          <p:nvPr/>
        </p:nvGrpSpPr>
        <p:grpSpPr>
          <a:xfrm>
            <a:off x="9694883" y="2850172"/>
            <a:ext cx="1259253" cy="1145299"/>
            <a:chOff x="9619705" y="2483709"/>
            <a:chExt cx="1859721" cy="1691428"/>
          </a:xfrm>
        </p:grpSpPr>
        <p:sp>
          <p:nvSpPr>
            <p:cNvPr id="11" name="Rectangle 10">
              <a:extLst>
                <a:ext uri="{FF2B5EF4-FFF2-40B4-BE49-F238E27FC236}">
                  <a16:creationId xmlns:a16="http://schemas.microsoft.com/office/drawing/2014/main" id="{2736ABDD-0E77-72C0-5941-62C79188F100}"/>
                </a:ext>
              </a:extLst>
            </p:cNvPr>
            <p:cNvSpPr/>
            <p:nvPr/>
          </p:nvSpPr>
          <p:spPr>
            <a:xfrm>
              <a:off x="9619705" y="2483709"/>
              <a:ext cx="1859721" cy="1691428"/>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Projector screen with solid fill">
              <a:extLst>
                <a:ext uri="{FF2B5EF4-FFF2-40B4-BE49-F238E27FC236}">
                  <a16:creationId xmlns:a16="http://schemas.microsoft.com/office/drawing/2014/main" id="{CAD86EE5-5448-437C-13EF-518B45750AA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5038" y="2623815"/>
              <a:ext cx="1412729" cy="1412729"/>
            </a:xfrm>
            <a:prstGeom prst="rect">
              <a:avLst/>
            </a:prstGeom>
          </p:spPr>
        </p:pic>
      </p:grpSp>
    </p:spTree>
    <p:extLst>
      <p:ext uri="{BB962C8B-B14F-4D97-AF65-F5344CB8AC3E}">
        <p14:creationId xmlns:p14="http://schemas.microsoft.com/office/powerpoint/2010/main" val="220675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Font typeface="+mj-lt"/>
              <a:buAutoNum type="arabicPeriod"/>
            </a:pPr>
            <a:r>
              <a:rPr lang="en-GB" sz="2800" dirty="0">
                <a:effectLst/>
                <a:ea typeface="Calibri" panose="020F0502020204030204" pitchFamily="34" charset="0"/>
                <a:cs typeface="Times New Roman" panose="02020603050405020304" pitchFamily="18" charset="0"/>
              </a:rPr>
              <a:t>Introduction</a:t>
            </a:r>
          </a:p>
          <a:p>
            <a:pPr marL="342900" indent="-342900">
              <a:buFont typeface="+mj-lt"/>
              <a:buAutoNum type="arabicPeriod"/>
            </a:pPr>
            <a:r>
              <a:rPr lang="en-GB" sz="2800" dirty="0">
                <a:effectLst/>
                <a:ea typeface="Calibri" panose="020F0502020204030204" pitchFamily="34" charset="0"/>
                <a:cs typeface="Times New Roman" panose="02020603050405020304" pitchFamily="18" charset="0"/>
              </a:rPr>
              <a:t>Where to start?</a:t>
            </a:r>
          </a:p>
          <a:p>
            <a:pPr marL="342900" indent="-342900">
              <a:buFont typeface="+mj-lt"/>
              <a:buAutoNum type="arabicPeriod"/>
            </a:pPr>
            <a:r>
              <a:rPr lang="en-GB" sz="2800" dirty="0">
                <a:effectLst/>
                <a:ea typeface="Calibri" panose="020F0502020204030204" pitchFamily="34" charset="0"/>
                <a:cs typeface="Times New Roman" panose="02020603050405020304" pitchFamily="18" charset="0"/>
              </a:rPr>
              <a:t>What to post on social media? </a:t>
            </a:r>
          </a:p>
          <a:p>
            <a:pPr marL="342900" indent="-342900">
              <a:buFont typeface="+mj-lt"/>
              <a:buAutoNum type="arabicPeriod"/>
            </a:pPr>
            <a:r>
              <a:rPr lang="en-GB" sz="2800" dirty="0">
                <a:effectLst/>
                <a:ea typeface="Calibri" panose="020F0502020204030204" pitchFamily="34" charset="0"/>
                <a:cs typeface="Times New Roman" panose="02020603050405020304" pitchFamily="18" charset="0"/>
              </a:rPr>
              <a:t>Do you need to pay?</a:t>
            </a:r>
          </a:p>
          <a:p>
            <a:pPr marL="342900" indent="-342900">
              <a:buFont typeface="+mj-lt"/>
              <a:buAutoNum type="arabicPeriod"/>
            </a:pPr>
            <a:r>
              <a:rPr lang="en-GB" sz="2800" dirty="0">
                <a:effectLst/>
                <a:ea typeface="Calibri" panose="020F0502020204030204" pitchFamily="34" charset="0"/>
                <a:cs typeface="Times New Roman" panose="02020603050405020304" pitchFamily="18" charset="0"/>
              </a:rPr>
              <a:t>What tone of voice should you use?</a:t>
            </a:r>
            <a:endParaRPr lang="en-GB" sz="2800" dirty="0">
              <a:effectLst/>
            </a:endParaRPr>
          </a:p>
          <a:p>
            <a:pPr marL="342900" indent="-342900">
              <a:buFont typeface="+mj-lt"/>
              <a:buAutoNum type="arabicPeriod"/>
            </a:pPr>
            <a:r>
              <a:rPr lang="en-GB" sz="2800" dirty="0">
                <a:cs typeface="Times New Roman" panose="02020603050405020304" pitchFamily="18" charset="0"/>
              </a:rPr>
              <a:t>Q&amp;A</a:t>
            </a:r>
          </a:p>
        </p:txBody>
      </p:sp>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427A094F-A43A-4F11-8E00-1F67ADA82539}" type="slidenum">
              <a:rPr lang="en-GB" smtClean="0"/>
              <a:pPr/>
              <a:t>2</a:t>
            </a:fld>
            <a:endParaRPr lang="en-GB" dirty="0"/>
          </a:p>
        </p:txBody>
      </p:sp>
      <p:sp>
        <p:nvSpPr>
          <p:cNvPr id="6" name="Title 5"/>
          <p:cNvSpPr>
            <a:spLocks noGrp="1"/>
          </p:cNvSpPr>
          <p:nvPr>
            <p:ph type="title"/>
          </p:nvPr>
        </p:nvSpPr>
        <p:spPr/>
        <p:txBody>
          <a:bodyPr/>
          <a:lstStyle/>
          <a:p>
            <a:r>
              <a:rPr lang="en-GB" sz="2722" dirty="0">
                <a:latin typeface="+mn-lt"/>
                <a:cs typeface="Calibri" panose="020F0502020204030204" pitchFamily="34" charset="0"/>
              </a:rPr>
              <a:t>We’ll Cover</a:t>
            </a:r>
          </a:p>
        </p:txBody>
      </p:sp>
      <p:grpSp>
        <p:nvGrpSpPr>
          <p:cNvPr id="11" name="Group 10">
            <a:extLst>
              <a:ext uri="{FF2B5EF4-FFF2-40B4-BE49-F238E27FC236}">
                <a16:creationId xmlns:a16="http://schemas.microsoft.com/office/drawing/2014/main" id="{42478A70-FFD0-0B8E-E89E-BD5FD3FE1DF3}"/>
              </a:ext>
            </a:extLst>
          </p:cNvPr>
          <p:cNvGrpSpPr/>
          <p:nvPr/>
        </p:nvGrpSpPr>
        <p:grpSpPr>
          <a:xfrm>
            <a:off x="9523659" y="201068"/>
            <a:ext cx="1440000" cy="6102032"/>
            <a:chOff x="9523659" y="201068"/>
            <a:chExt cx="1440000" cy="6102032"/>
          </a:xfrm>
        </p:grpSpPr>
        <p:pic>
          <p:nvPicPr>
            <p:cNvPr id="7" name="Picture 6" descr="Shape&#10;&#10;Description automatically generated with low confidence">
              <a:extLst>
                <a:ext uri="{FF2B5EF4-FFF2-40B4-BE49-F238E27FC236}">
                  <a16:creationId xmlns:a16="http://schemas.microsoft.com/office/drawing/2014/main" id="{A883CE1C-68CC-AF1B-82B4-B3F5A8B5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918A6A24-0121-358D-1506-8F82ABE39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A4F0E80C-F8F5-40D8-CEC7-5568C75D4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7F94C37-B56B-5583-7BE2-949D50569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399476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DBEB4-61CB-B3ED-8963-E4AC6348ABB3}"/>
              </a:ext>
            </a:extLst>
          </p:cNvPr>
          <p:cNvSpPr>
            <a:spLocks noGrp="1"/>
          </p:cNvSpPr>
          <p:nvPr>
            <p:ph sz="half" idx="1"/>
          </p:nvPr>
        </p:nvSpPr>
        <p:spPr/>
        <p:txBody>
          <a:bodyPr/>
          <a:lstStyle/>
          <a:p>
            <a:r>
              <a:rPr lang="en-GB" sz="2800" dirty="0"/>
              <a:t>Facebook is the world’s most popular social media platform. But which of the following is the next most popular?</a:t>
            </a:r>
          </a:p>
          <a:p>
            <a:endParaRPr lang="en-GB" sz="2800" dirty="0"/>
          </a:p>
          <a:p>
            <a:pPr marL="285750" indent="-285750">
              <a:buFont typeface="Arial" panose="020B0604020202020204" pitchFamily="34" charset="0"/>
              <a:buChar char="•"/>
            </a:pPr>
            <a:r>
              <a:rPr lang="en-GB" sz="2800" dirty="0"/>
              <a:t>Twitter</a:t>
            </a:r>
          </a:p>
          <a:p>
            <a:pPr marL="285750" indent="-285750">
              <a:buFont typeface="Arial" panose="020B0604020202020204" pitchFamily="34" charset="0"/>
              <a:buChar char="•"/>
            </a:pPr>
            <a:r>
              <a:rPr lang="en-GB" sz="2800" dirty="0"/>
              <a:t>Instagram</a:t>
            </a:r>
          </a:p>
          <a:p>
            <a:pPr marL="285750" indent="-285750">
              <a:buFont typeface="Arial" panose="020B0604020202020204" pitchFamily="34" charset="0"/>
              <a:buChar char="•"/>
            </a:pPr>
            <a:r>
              <a:rPr lang="en-GB" sz="2800" dirty="0"/>
              <a:t>YouTube</a:t>
            </a:r>
          </a:p>
          <a:p>
            <a:pPr marL="285750" indent="-285750">
              <a:buFont typeface="Arial" panose="020B0604020202020204" pitchFamily="34" charset="0"/>
              <a:buChar char="•"/>
            </a:pPr>
            <a:r>
              <a:rPr lang="en-GB" sz="2800" dirty="0"/>
              <a:t>TikTok</a:t>
            </a:r>
          </a:p>
        </p:txBody>
      </p:sp>
      <p:sp>
        <p:nvSpPr>
          <p:cNvPr id="3" name="Date Placeholder 2">
            <a:extLst>
              <a:ext uri="{FF2B5EF4-FFF2-40B4-BE49-F238E27FC236}">
                <a16:creationId xmlns:a16="http://schemas.microsoft.com/office/drawing/2014/main" id="{142261C6-AAA6-0E07-BE9D-BC6481D374F6}"/>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AF9E6883-7B72-77BD-D784-F60405613661}"/>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6E18372F-F911-EC4C-6923-E22A591C342B}"/>
              </a:ext>
            </a:extLst>
          </p:cNvPr>
          <p:cNvSpPr>
            <a:spLocks noGrp="1"/>
          </p:cNvSpPr>
          <p:nvPr>
            <p:ph type="sldNum" sz="quarter" idx="12"/>
          </p:nvPr>
        </p:nvSpPr>
        <p:spPr/>
        <p:txBody>
          <a:bodyPr/>
          <a:lstStyle/>
          <a:p>
            <a:fld id="{427A094F-A43A-4F11-8E00-1F67ADA82539}" type="slidenum">
              <a:rPr lang="en-GB" smtClean="0"/>
              <a:pPr/>
              <a:t>20</a:t>
            </a:fld>
            <a:endParaRPr lang="en-GB" dirty="0"/>
          </a:p>
        </p:txBody>
      </p:sp>
      <p:sp>
        <p:nvSpPr>
          <p:cNvPr id="6" name="Title 5">
            <a:extLst>
              <a:ext uri="{FF2B5EF4-FFF2-40B4-BE49-F238E27FC236}">
                <a16:creationId xmlns:a16="http://schemas.microsoft.com/office/drawing/2014/main" id="{056D33C8-2105-18B1-E81A-5BA5AB8C242A}"/>
              </a:ext>
            </a:extLst>
          </p:cNvPr>
          <p:cNvSpPr>
            <a:spLocks noGrp="1"/>
          </p:cNvSpPr>
          <p:nvPr>
            <p:ph type="title"/>
          </p:nvPr>
        </p:nvSpPr>
        <p:spPr/>
        <p:txBody>
          <a:bodyPr/>
          <a:lstStyle/>
          <a:p>
            <a:r>
              <a:rPr lang="en-GB" sz="2722" dirty="0">
                <a:latin typeface="+mn-lt"/>
                <a:cs typeface="Calibri" panose="020F0502020204030204" pitchFamily="34" charset="0"/>
              </a:rPr>
              <a:t>Poll</a:t>
            </a:r>
          </a:p>
        </p:txBody>
      </p:sp>
    </p:spTree>
    <p:extLst>
      <p:ext uri="{BB962C8B-B14F-4D97-AF65-F5344CB8AC3E}">
        <p14:creationId xmlns:p14="http://schemas.microsoft.com/office/powerpoint/2010/main" val="232293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bar chart&#10;&#10;Description automatically generated">
            <a:extLst>
              <a:ext uri="{FF2B5EF4-FFF2-40B4-BE49-F238E27FC236}">
                <a16:creationId xmlns:a16="http://schemas.microsoft.com/office/drawing/2014/main" id="{F8B8D90C-B32F-134F-FCD2-22F84E75527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4926" y="1044575"/>
            <a:ext cx="4719748" cy="5257800"/>
          </a:xfrm>
        </p:spPr>
      </p:pic>
      <p:sp>
        <p:nvSpPr>
          <p:cNvPr id="3" name="Date Placeholder 2">
            <a:extLst>
              <a:ext uri="{FF2B5EF4-FFF2-40B4-BE49-F238E27FC236}">
                <a16:creationId xmlns:a16="http://schemas.microsoft.com/office/drawing/2014/main" id="{A2C99802-66D7-4719-FD3B-5C40D9E2FD23}"/>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7DCF0E3D-3C0F-C1F3-0287-E8B932E725DC}"/>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1B575205-2EC8-9110-50C2-3A7E38DE4A27}"/>
              </a:ext>
            </a:extLst>
          </p:cNvPr>
          <p:cNvSpPr>
            <a:spLocks noGrp="1"/>
          </p:cNvSpPr>
          <p:nvPr>
            <p:ph type="sldNum" sz="quarter" idx="12"/>
          </p:nvPr>
        </p:nvSpPr>
        <p:spPr/>
        <p:txBody>
          <a:bodyPr/>
          <a:lstStyle/>
          <a:p>
            <a:fld id="{427A094F-A43A-4F11-8E00-1F67ADA82539}" type="slidenum">
              <a:rPr lang="en-GB" smtClean="0"/>
              <a:pPr/>
              <a:t>21</a:t>
            </a:fld>
            <a:endParaRPr lang="en-GB" dirty="0"/>
          </a:p>
        </p:txBody>
      </p:sp>
      <p:sp>
        <p:nvSpPr>
          <p:cNvPr id="6" name="Title 5">
            <a:extLst>
              <a:ext uri="{FF2B5EF4-FFF2-40B4-BE49-F238E27FC236}">
                <a16:creationId xmlns:a16="http://schemas.microsoft.com/office/drawing/2014/main" id="{EA61ECCB-9649-54D3-A067-4F25D64DD723}"/>
              </a:ext>
            </a:extLst>
          </p:cNvPr>
          <p:cNvSpPr>
            <a:spLocks noGrp="1"/>
          </p:cNvSpPr>
          <p:nvPr>
            <p:ph type="title"/>
          </p:nvPr>
        </p:nvSpPr>
        <p:spPr/>
        <p:txBody>
          <a:bodyPr/>
          <a:lstStyle/>
          <a:p>
            <a:r>
              <a:rPr lang="en-GB" sz="2722" dirty="0">
                <a:latin typeface="+mn-lt"/>
                <a:cs typeface="Calibri" panose="020F0502020204030204" pitchFamily="34" charset="0"/>
              </a:rPr>
              <a:t>Social Media Popularity</a:t>
            </a:r>
          </a:p>
        </p:txBody>
      </p:sp>
      <p:grpSp>
        <p:nvGrpSpPr>
          <p:cNvPr id="2" name="Group 1">
            <a:extLst>
              <a:ext uri="{FF2B5EF4-FFF2-40B4-BE49-F238E27FC236}">
                <a16:creationId xmlns:a16="http://schemas.microsoft.com/office/drawing/2014/main" id="{F52E15F2-75BD-DF79-DC6E-FD57C95826B3}"/>
              </a:ext>
            </a:extLst>
          </p:cNvPr>
          <p:cNvGrpSpPr/>
          <p:nvPr/>
        </p:nvGrpSpPr>
        <p:grpSpPr>
          <a:xfrm>
            <a:off x="9523659" y="201068"/>
            <a:ext cx="1440000" cy="6102032"/>
            <a:chOff x="9523659" y="201068"/>
            <a:chExt cx="1440000" cy="6102032"/>
          </a:xfrm>
        </p:grpSpPr>
        <p:pic>
          <p:nvPicPr>
            <p:cNvPr id="7" name="Picture 6" descr="Shape&#10;&#10;Description automatically generated with low confidence">
              <a:extLst>
                <a:ext uri="{FF2B5EF4-FFF2-40B4-BE49-F238E27FC236}">
                  <a16:creationId xmlns:a16="http://schemas.microsoft.com/office/drawing/2014/main" id="{CCADDB5C-999D-D566-D1B7-1692E5A00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5151D50E-E2BF-F4CD-169A-19B84AF96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D5BCB46B-9D9E-7D1F-8AFA-1A81A1131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FFF1E9BF-5AE1-A446-E30C-48E4DC63A0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427667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B809D1-E23A-3648-3C47-BB4E464F641D}"/>
              </a:ext>
            </a:extLst>
          </p:cNvPr>
          <p:cNvSpPr>
            <a:spLocks noGrp="1"/>
          </p:cNvSpPr>
          <p:nvPr>
            <p:ph sz="half" idx="2"/>
          </p:nvPr>
        </p:nvSpPr>
        <p:spPr/>
        <p:txBody>
          <a:bodyPr/>
          <a:lstStyle/>
          <a:p>
            <a:r>
              <a:rPr lang="en-GB" sz="1800" b="1" dirty="0"/>
              <a:t>Limitations</a:t>
            </a:r>
          </a:p>
          <a:p>
            <a:endParaRPr lang="en-GB" sz="1800" dirty="0"/>
          </a:p>
          <a:p>
            <a:pPr marL="342900" indent="-342900">
              <a:buFont typeface="Arial"/>
              <a:buChar char="•"/>
            </a:pPr>
            <a:r>
              <a:rPr lang="en-GB" sz="1800" dirty="0"/>
              <a:t>Organic reach is low, and organisations need to pay to gain further reach.</a:t>
            </a:r>
          </a:p>
          <a:p>
            <a:pPr marL="342900" indent="-342900">
              <a:buFont typeface="Arial"/>
              <a:buChar char="•"/>
            </a:pPr>
            <a:r>
              <a:rPr lang="en-GB" sz="1800" dirty="0"/>
              <a:t>Page posts are affected by algorithm. </a:t>
            </a:r>
          </a:p>
          <a:p>
            <a:pPr marL="342900" indent="-342900">
              <a:buFont typeface="Arial"/>
              <a:buChar char="•"/>
            </a:pPr>
            <a:r>
              <a:rPr lang="en-GB" sz="1800" dirty="0"/>
              <a:t>Gen Z and Millennials prefer other networks. </a:t>
            </a:r>
          </a:p>
          <a:p>
            <a:pPr marL="285750" indent="-285750">
              <a:buFont typeface="Arial" panose="020B0604020202020204" pitchFamily="34" charset="0"/>
              <a:buChar char="•"/>
            </a:pPr>
            <a:endParaRPr lang="en-GB" sz="1800" dirty="0"/>
          </a:p>
        </p:txBody>
      </p:sp>
      <p:sp>
        <p:nvSpPr>
          <p:cNvPr id="8" name="Content Placeholder 7">
            <a:extLst>
              <a:ext uri="{FF2B5EF4-FFF2-40B4-BE49-F238E27FC236}">
                <a16:creationId xmlns:a16="http://schemas.microsoft.com/office/drawing/2014/main" id="{398D08C8-3B0F-C591-B253-D232A3BF3016}"/>
              </a:ext>
            </a:extLst>
          </p:cNvPr>
          <p:cNvSpPr>
            <a:spLocks noGrp="1"/>
          </p:cNvSpPr>
          <p:nvPr>
            <p:ph sz="half" idx="1"/>
          </p:nvPr>
        </p:nvSpPr>
        <p:spPr/>
        <p:txBody>
          <a:bodyPr/>
          <a:lstStyle/>
          <a:p>
            <a:r>
              <a:rPr lang="en-GB" sz="1800" b="1" dirty="0"/>
              <a:t>Benefits</a:t>
            </a:r>
          </a:p>
          <a:p>
            <a:endParaRPr lang="en-GB" sz="1800" dirty="0"/>
          </a:p>
          <a:p>
            <a:pPr marL="285750" indent="-285750">
              <a:buFont typeface="Arial" panose="020B0604020202020204" pitchFamily="34" charset="0"/>
              <a:buChar char="•"/>
            </a:pPr>
            <a:r>
              <a:rPr lang="en-GB" sz="1800" dirty="0"/>
              <a:t>Reach and engage with large audiences.</a:t>
            </a:r>
          </a:p>
          <a:p>
            <a:pPr marL="285750" indent="-285750">
              <a:buFont typeface="Arial" panose="020B0604020202020204" pitchFamily="34" charset="0"/>
              <a:buChar char="•"/>
            </a:pPr>
            <a:r>
              <a:rPr lang="en-GB" sz="1800" dirty="0"/>
              <a:t>Provide depth and detail about organisation. </a:t>
            </a:r>
          </a:p>
          <a:p>
            <a:pPr marL="285750" indent="-285750">
              <a:buFont typeface="Arial" panose="020B0604020202020204" pitchFamily="34" charset="0"/>
              <a:buChar char="•"/>
            </a:pPr>
            <a:r>
              <a:rPr lang="en-GB" sz="1800" dirty="0"/>
              <a:t>Generate website traffic, event attendees and donations</a:t>
            </a:r>
          </a:p>
          <a:p>
            <a:pPr marL="285750" indent="-285750">
              <a:buFont typeface="Arial" panose="020B0604020202020204" pitchFamily="34" charset="0"/>
              <a:buChar char="•"/>
            </a:pPr>
            <a:r>
              <a:rPr lang="en-GB" sz="1800" dirty="0"/>
              <a:t>Can create highly targeted communications to users that like page or to wider Facebook community. </a:t>
            </a:r>
          </a:p>
          <a:p>
            <a:pPr marL="285750" indent="-285750">
              <a:buFont typeface="Arial" panose="020B0604020202020204" pitchFamily="34" charset="0"/>
              <a:buChar char="•"/>
            </a:pPr>
            <a:r>
              <a:rPr lang="en-GB" sz="1800" dirty="0"/>
              <a:t>It’s low cost (and free to a certain extent). </a:t>
            </a:r>
          </a:p>
          <a:p>
            <a:pPr marL="285750" indent="-285750">
              <a:buFont typeface="Arial" panose="020B0604020202020204" pitchFamily="34" charset="0"/>
              <a:buChar char="•"/>
            </a:pPr>
            <a:r>
              <a:rPr lang="en-GB" sz="1800" dirty="0"/>
              <a:t>It’s instant – can take advantage of opportunities or deal with a crisis in real-time.</a:t>
            </a:r>
          </a:p>
          <a:p>
            <a:pPr marL="285750" indent="-285750">
              <a:buFont typeface="Arial" panose="020B0604020202020204" pitchFamily="34" charset="0"/>
              <a:buChar char="•"/>
            </a:pPr>
            <a:r>
              <a:rPr lang="en-GB" sz="1800" dirty="0"/>
              <a:t>It can increase brand awareness and loyalty.</a:t>
            </a:r>
          </a:p>
          <a:p>
            <a:pPr marL="285750" indent="-285750">
              <a:buFont typeface="Arial" panose="020B0604020202020204" pitchFamily="34" charset="0"/>
              <a:buChar char="•"/>
            </a:pPr>
            <a:r>
              <a:rPr lang="en-GB" sz="1800" dirty="0"/>
              <a:t>Donation and Fundraiser functionality.</a:t>
            </a:r>
          </a:p>
          <a:p>
            <a:pPr marL="285750" indent="-285750">
              <a:buFont typeface="Arial" panose="020B0604020202020204" pitchFamily="34" charset="0"/>
              <a:buChar char="•"/>
            </a:pPr>
            <a:r>
              <a:rPr lang="en-GB" sz="1800" dirty="0"/>
              <a:t>Shop functionality.</a:t>
            </a:r>
          </a:p>
          <a:p>
            <a:endParaRPr lang="en-GB" sz="1800" dirty="0"/>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22</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Facebook Evaluation</a:t>
            </a:r>
          </a:p>
        </p:txBody>
      </p:sp>
      <p:pic>
        <p:nvPicPr>
          <p:cNvPr id="11" name="Picture 10" descr="Icon&#10;&#10;Description automatically generated">
            <a:extLst>
              <a:ext uri="{FF2B5EF4-FFF2-40B4-BE49-F238E27FC236}">
                <a16:creationId xmlns:a16="http://schemas.microsoft.com/office/drawing/2014/main" id="{AF50452F-2A4A-A0E8-5CB8-DEE894ADE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270124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B809D1-E23A-3648-3C47-BB4E464F641D}"/>
              </a:ext>
            </a:extLst>
          </p:cNvPr>
          <p:cNvSpPr>
            <a:spLocks noGrp="1"/>
          </p:cNvSpPr>
          <p:nvPr>
            <p:ph sz="half" idx="2"/>
          </p:nvPr>
        </p:nvSpPr>
        <p:spPr/>
        <p:txBody>
          <a:bodyPr/>
          <a:lstStyle/>
          <a:p>
            <a:r>
              <a:rPr lang="en-GB" sz="1800" b="1" dirty="0"/>
              <a:t>Limitations</a:t>
            </a:r>
          </a:p>
          <a:p>
            <a:endParaRPr lang="en-GB" sz="1800" dirty="0"/>
          </a:p>
          <a:p>
            <a:pPr marL="342900" indent="-342900">
              <a:buFont typeface="Arial"/>
              <a:buChar char="•"/>
            </a:pPr>
            <a:r>
              <a:rPr lang="en-GB" sz="1800" dirty="0"/>
              <a:t>Visual platform – limited click through opportunities available.</a:t>
            </a:r>
          </a:p>
          <a:p>
            <a:pPr marL="342900" indent="-342900">
              <a:buFont typeface="Arial"/>
              <a:buChar char="•"/>
            </a:pPr>
            <a:r>
              <a:rPr lang="en-GB" sz="1800" dirty="0"/>
              <a:t>Introduced algorithm, so not all posts will be seen by all users.</a:t>
            </a:r>
          </a:p>
          <a:p>
            <a:pPr marL="342900" indent="-342900">
              <a:buFont typeface="Arial"/>
              <a:buChar char="•"/>
            </a:pPr>
            <a:r>
              <a:rPr lang="en-GB" sz="1800" dirty="0"/>
              <a:t>More adverts within the platform which could affect organic reach.</a:t>
            </a:r>
          </a:p>
          <a:p>
            <a:pPr marL="342900" indent="-342900">
              <a:buFont typeface="Arial"/>
              <a:buChar char="•"/>
            </a:pPr>
            <a:endParaRPr lang="en-GB" sz="1800" dirty="0"/>
          </a:p>
          <a:p>
            <a:pPr marL="342900" indent="-342900">
              <a:buFont typeface="Arial"/>
              <a:buChar char="•"/>
            </a:pPr>
            <a:endParaRPr lang="en-GB" sz="1800" dirty="0"/>
          </a:p>
          <a:p>
            <a:pPr marL="342900" indent="-342900">
              <a:buFont typeface="Arial"/>
              <a:buChar char="•"/>
            </a:pPr>
            <a:endParaRPr lang="en-GB" sz="1800" dirty="0"/>
          </a:p>
          <a:p>
            <a:pPr marL="285750" indent="-285750">
              <a:buFont typeface="Arial" panose="020B0604020202020204" pitchFamily="34" charset="0"/>
              <a:buChar char="•"/>
            </a:pPr>
            <a:endParaRPr lang="en-GB" sz="1800" dirty="0"/>
          </a:p>
        </p:txBody>
      </p:sp>
      <p:sp>
        <p:nvSpPr>
          <p:cNvPr id="8" name="Content Placeholder 7">
            <a:extLst>
              <a:ext uri="{FF2B5EF4-FFF2-40B4-BE49-F238E27FC236}">
                <a16:creationId xmlns:a16="http://schemas.microsoft.com/office/drawing/2014/main" id="{398D08C8-3B0F-C591-B253-D232A3BF3016}"/>
              </a:ext>
            </a:extLst>
          </p:cNvPr>
          <p:cNvSpPr>
            <a:spLocks noGrp="1"/>
          </p:cNvSpPr>
          <p:nvPr>
            <p:ph sz="half" idx="1"/>
          </p:nvPr>
        </p:nvSpPr>
        <p:spPr/>
        <p:txBody>
          <a:bodyPr/>
          <a:lstStyle/>
          <a:p>
            <a:r>
              <a:rPr lang="en-GB" sz="1800" b="1" dirty="0"/>
              <a:t>Benefits</a:t>
            </a:r>
          </a:p>
          <a:p>
            <a:endParaRPr lang="en-GB" sz="1800" dirty="0"/>
          </a:p>
          <a:p>
            <a:pPr marL="285750" indent="-285750">
              <a:buFont typeface="Arial" panose="020B0604020202020204" pitchFamily="34" charset="0"/>
              <a:buChar char="•"/>
            </a:pPr>
            <a:r>
              <a:rPr lang="en-GB" sz="1800" dirty="0"/>
              <a:t>Highly engaged users.</a:t>
            </a:r>
          </a:p>
          <a:p>
            <a:pPr marL="285750" indent="-285750">
              <a:buFont typeface="Arial" panose="020B0604020202020204" pitchFamily="34" charset="0"/>
              <a:buChar char="•"/>
            </a:pPr>
            <a:r>
              <a:rPr lang="en-GB" sz="1800" dirty="0"/>
              <a:t>High proportion of Gen Z and Millennials use the platform.</a:t>
            </a:r>
          </a:p>
          <a:p>
            <a:pPr marL="285750" indent="-285750">
              <a:buFont typeface="Arial" panose="020B0604020202020204" pitchFamily="34" charset="0"/>
              <a:buChar char="•"/>
            </a:pPr>
            <a:r>
              <a:rPr lang="en-GB" sz="1800" dirty="0"/>
              <a:t>Great for organisations who have visual content to share with audiences.</a:t>
            </a:r>
          </a:p>
          <a:p>
            <a:pPr marL="285750" indent="-285750">
              <a:buFont typeface="Arial" panose="020B0604020202020204" pitchFamily="34" charset="0"/>
              <a:buChar char="•"/>
            </a:pPr>
            <a:r>
              <a:rPr lang="en-GB" sz="1800" dirty="0"/>
              <a:t>Help to build trust in the organisation through creating an emotional connection with audiences through imagery.</a:t>
            </a:r>
          </a:p>
          <a:p>
            <a:pPr marL="285750" indent="-285750">
              <a:buFont typeface="Arial" panose="020B0604020202020204" pitchFamily="34" charset="0"/>
              <a:buChar char="•"/>
            </a:pPr>
            <a:r>
              <a:rPr lang="en-GB" sz="1800" dirty="0"/>
              <a:t>Using #hashtags can assist with users finding new content and accounts.</a:t>
            </a:r>
          </a:p>
          <a:p>
            <a:pPr marL="285750" indent="-285750">
              <a:buFont typeface="Arial" panose="020B0604020202020204" pitchFamily="34" charset="0"/>
              <a:buChar char="•"/>
            </a:pPr>
            <a:r>
              <a:rPr lang="en-GB" sz="1800" dirty="0"/>
              <a:t>Shopping functionality.</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23</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Instagram Evaluation</a:t>
            </a:r>
          </a:p>
        </p:txBody>
      </p:sp>
      <p:pic>
        <p:nvPicPr>
          <p:cNvPr id="6" name="Picture 5">
            <a:extLst>
              <a:ext uri="{FF2B5EF4-FFF2-40B4-BE49-F238E27FC236}">
                <a16:creationId xmlns:a16="http://schemas.microsoft.com/office/drawing/2014/main" id="{3832E756-521E-68EC-F6AC-FF24D24F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354478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B809D1-E23A-3648-3C47-BB4E464F641D}"/>
              </a:ext>
            </a:extLst>
          </p:cNvPr>
          <p:cNvSpPr>
            <a:spLocks noGrp="1"/>
          </p:cNvSpPr>
          <p:nvPr>
            <p:ph sz="half" idx="2"/>
          </p:nvPr>
        </p:nvSpPr>
        <p:spPr/>
        <p:txBody>
          <a:bodyPr/>
          <a:lstStyle/>
          <a:p>
            <a:r>
              <a:rPr lang="en-GB" sz="1800" b="1" dirty="0"/>
              <a:t>Limitations</a:t>
            </a:r>
          </a:p>
          <a:p>
            <a:endParaRPr lang="en-GB" sz="1800" dirty="0"/>
          </a:p>
          <a:p>
            <a:pPr marL="342900" indent="-342900">
              <a:buFont typeface="Arial"/>
              <a:buChar char="•"/>
            </a:pPr>
            <a:r>
              <a:rPr lang="en-GB" sz="1800" dirty="0"/>
              <a:t>Limited characters on posts.</a:t>
            </a:r>
          </a:p>
          <a:p>
            <a:pPr marL="342900" indent="-342900">
              <a:buFont typeface="Arial"/>
              <a:buChar char="•"/>
            </a:pPr>
            <a:r>
              <a:rPr lang="en-GB" sz="1800" dirty="0"/>
              <a:t>Large number of spam accounts and bots.</a:t>
            </a:r>
          </a:p>
          <a:p>
            <a:pPr marL="342900" indent="-342900">
              <a:buFont typeface="Arial"/>
              <a:buChar char="•"/>
            </a:pPr>
            <a:r>
              <a:rPr lang="en-GB" sz="1800" dirty="0"/>
              <a:t>Time sensitive platform.</a:t>
            </a:r>
          </a:p>
          <a:p>
            <a:pPr marL="342900" indent="-342900">
              <a:buFont typeface="Arial"/>
              <a:buChar char="•"/>
            </a:pPr>
            <a:r>
              <a:rPr lang="en-GB" sz="1800" dirty="0"/>
              <a:t>Any negative criticism can be viewed publicly.</a:t>
            </a:r>
          </a:p>
          <a:p>
            <a:pPr marL="342900" indent="-342900">
              <a:buFont typeface="Arial"/>
              <a:buChar char="•"/>
            </a:pPr>
            <a:r>
              <a:rPr lang="en-GB" sz="1800" dirty="0"/>
              <a:t>Has a reputation for fuelling trolls.</a:t>
            </a:r>
          </a:p>
          <a:p>
            <a:pPr marL="342900" indent="-342900">
              <a:buFont typeface="Arial"/>
              <a:buChar char="•"/>
            </a:pPr>
            <a:r>
              <a:rPr lang="en-GB" sz="1800" dirty="0"/>
              <a:t>User growth is stalling.</a:t>
            </a:r>
          </a:p>
          <a:p>
            <a:pPr marL="342900" indent="-342900">
              <a:buFont typeface="Arial"/>
              <a:buChar char="•"/>
            </a:pPr>
            <a:r>
              <a:rPr lang="en-GB" sz="1800" dirty="0"/>
              <a:t>Uncertain future?</a:t>
            </a:r>
          </a:p>
          <a:p>
            <a:pPr marL="342900" indent="-342900">
              <a:buFont typeface="Arial"/>
              <a:buChar char="•"/>
            </a:pPr>
            <a:endParaRPr lang="en-GB" sz="1800" dirty="0"/>
          </a:p>
          <a:p>
            <a:pPr marL="342900" indent="-342900">
              <a:buFont typeface="Arial"/>
              <a:buChar char="•"/>
            </a:pPr>
            <a:endParaRPr lang="en-GB" sz="1800" dirty="0"/>
          </a:p>
          <a:p>
            <a:pPr marL="285750" indent="-285750">
              <a:buFont typeface="Arial" panose="020B0604020202020204" pitchFamily="34" charset="0"/>
              <a:buChar char="•"/>
            </a:pPr>
            <a:endParaRPr lang="en-GB" sz="1800" dirty="0"/>
          </a:p>
        </p:txBody>
      </p:sp>
      <p:sp>
        <p:nvSpPr>
          <p:cNvPr id="8" name="Content Placeholder 7">
            <a:extLst>
              <a:ext uri="{FF2B5EF4-FFF2-40B4-BE49-F238E27FC236}">
                <a16:creationId xmlns:a16="http://schemas.microsoft.com/office/drawing/2014/main" id="{398D08C8-3B0F-C591-B253-D232A3BF3016}"/>
              </a:ext>
            </a:extLst>
          </p:cNvPr>
          <p:cNvSpPr>
            <a:spLocks noGrp="1"/>
          </p:cNvSpPr>
          <p:nvPr>
            <p:ph sz="half" idx="1"/>
          </p:nvPr>
        </p:nvSpPr>
        <p:spPr/>
        <p:txBody>
          <a:bodyPr/>
          <a:lstStyle/>
          <a:p>
            <a:r>
              <a:rPr lang="en-GB" sz="1800" b="1" dirty="0"/>
              <a:t>Benefits</a:t>
            </a:r>
          </a:p>
          <a:p>
            <a:endParaRPr lang="en-GB" sz="1800" dirty="0"/>
          </a:p>
          <a:p>
            <a:pPr marL="285750" indent="-285750">
              <a:buFont typeface="Arial" panose="020B0604020202020204" pitchFamily="34" charset="0"/>
              <a:buChar char="•"/>
            </a:pPr>
            <a:r>
              <a:rPr lang="en-GB" sz="1800" dirty="0"/>
              <a:t>Reach a large audience.</a:t>
            </a:r>
          </a:p>
          <a:p>
            <a:pPr marL="285750" indent="-285750">
              <a:buFont typeface="Arial" panose="020B0604020202020204" pitchFamily="34" charset="0"/>
              <a:buChar char="•"/>
            </a:pPr>
            <a:r>
              <a:rPr lang="en-GB" sz="1800" dirty="0"/>
              <a:t>Generate leads and traffic to web presence.</a:t>
            </a:r>
          </a:p>
          <a:p>
            <a:pPr marL="285750" indent="-285750">
              <a:buFont typeface="Arial" panose="020B0604020202020204" pitchFamily="34" charset="0"/>
              <a:buChar char="•"/>
            </a:pPr>
            <a:r>
              <a:rPr lang="en-GB" sz="1800" dirty="0"/>
              <a:t>Connect with influencers in an industry and local community easily.</a:t>
            </a:r>
          </a:p>
          <a:p>
            <a:pPr marL="285750" indent="-285750">
              <a:buFont typeface="Arial" panose="020B0604020202020204" pitchFamily="34" charset="0"/>
              <a:buChar char="•"/>
            </a:pPr>
            <a:r>
              <a:rPr lang="en-GB" sz="1800" dirty="0"/>
              <a:t>SEO benefits – Tweets can create links and be viewed in search engines.</a:t>
            </a:r>
          </a:p>
          <a:p>
            <a:pPr marL="285750" indent="-285750">
              <a:buFont typeface="Arial" panose="020B0604020202020204" pitchFamily="34" charset="0"/>
              <a:buChar char="•"/>
            </a:pPr>
            <a:r>
              <a:rPr lang="en-GB" sz="1800" dirty="0"/>
              <a:t>Can create additional PR coverage.</a:t>
            </a:r>
          </a:p>
          <a:p>
            <a:pPr marL="285750" indent="-285750">
              <a:buFont typeface="Arial" panose="020B0604020202020204" pitchFamily="34" charset="0"/>
              <a:buChar char="•"/>
            </a:pPr>
            <a:r>
              <a:rPr lang="en-GB" sz="1800" dirty="0"/>
              <a:t>Can provide improved supporter insight.</a:t>
            </a:r>
          </a:p>
          <a:p>
            <a:pPr marL="285750" indent="-285750">
              <a:buFont typeface="Arial" panose="020B0604020202020204" pitchFamily="34" charset="0"/>
              <a:buChar char="•"/>
            </a:pPr>
            <a:r>
              <a:rPr lang="en-GB" sz="1800" dirty="0"/>
              <a:t>Can provide improved customer satisfaction through customer service use.</a:t>
            </a:r>
          </a:p>
          <a:p>
            <a:pPr marL="285750" indent="-285750">
              <a:buFont typeface="Arial" panose="020B0604020202020204" pitchFamily="34" charset="0"/>
              <a:buChar char="•"/>
            </a:pPr>
            <a:endParaRPr lang="en-GB" sz="1800" dirty="0"/>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24</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Twitter Evaluation</a:t>
            </a:r>
          </a:p>
        </p:txBody>
      </p:sp>
      <p:pic>
        <p:nvPicPr>
          <p:cNvPr id="6" name="Picture 5" descr="Logo&#10;&#10;Description automatically generated">
            <a:extLst>
              <a:ext uri="{FF2B5EF4-FFF2-40B4-BE49-F238E27FC236}">
                <a16:creationId xmlns:a16="http://schemas.microsoft.com/office/drawing/2014/main" id="{8EE40446-96A0-4BA2-3BF0-DD518B5FA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284385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B809D1-E23A-3648-3C47-BB4E464F641D}"/>
              </a:ext>
            </a:extLst>
          </p:cNvPr>
          <p:cNvSpPr>
            <a:spLocks noGrp="1"/>
          </p:cNvSpPr>
          <p:nvPr>
            <p:ph sz="half" idx="2"/>
          </p:nvPr>
        </p:nvSpPr>
        <p:spPr/>
        <p:txBody>
          <a:bodyPr/>
          <a:lstStyle/>
          <a:p>
            <a:r>
              <a:rPr lang="en-GB" sz="1800" b="1" dirty="0"/>
              <a:t>Limitations</a:t>
            </a:r>
          </a:p>
          <a:p>
            <a:endParaRPr lang="en-GB" sz="1800" dirty="0"/>
          </a:p>
          <a:p>
            <a:pPr marL="342900" indent="-342900">
              <a:buFont typeface="Arial"/>
              <a:buChar char="•"/>
            </a:pPr>
            <a:r>
              <a:rPr lang="en-GB" sz="1800" dirty="0"/>
              <a:t>LinkedIn advertising can be expensive compared to other platforms. </a:t>
            </a:r>
          </a:p>
          <a:p>
            <a:pPr marL="342900" indent="-342900">
              <a:buFont typeface="Arial"/>
              <a:buChar char="•"/>
            </a:pPr>
            <a:r>
              <a:rPr lang="en-GB" sz="1800" dirty="0"/>
              <a:t>Many users have complained about the non-business content now being shared on the platform.</a:t>
            </a:r>
          </a:p>
          <a:p>
            <a:pPr marL="342900" indent="-342900">
              <a:buFont typeface="Arial"/>
              <a:buChar char="•"/>
            </a:pPr>
            <a:r>
              <a:rPr lang="en-GB" sz="1800" dirty="0"/>
              <a:t>Not all users are actively engaged on the platform or visit frequently.</a:t>
            </a:r>
          </a:p>
          <a:p>
            <a:pPr marL="342900" indent="-342900">
              <a:buFont typeface="Arial"/>
              <a:buChar char="•"/>
            </a:pPr>
            <a:r>
              <a:rPr lang="en-GB" sz="1800" dirty="0"/>
              <a:t>Niche audience – limited to B2B.</a:t>
            </a:r>
          </a:p>
          <a:p>
            <a:pPr marL="342900" indent="-342900">
              <a:buFont typeface="Arial"/>
              <a:buChar char="•"/>
            </a:pPr>
            <a:endParaRPr lang="en-GB" sz="1800" dirty="0"/>
          </a:p>
          <a:p>
            <a:pPr marL="285750" indent="-285750">
              <a:buFont typeface="Arial" panose="020B0604020202020204" pitchFamily="34" charset="0"/>
              <a:buChar char="•"/>
            </a:pPr>
            <a:endParaRPr lang="en-GB" sz="1800" dirty="0"/>
          </a:p>
        </p:txBody>
      </p:sp>
      <p:sp>
        <p:nvSpPr>
          <p:cNvPr id="8" name="Content Placeholder 7">
            <a:extLst>
              <a:ext uri="{FF2B5EF4-FFF2-40B4-BE49-F238E27FC236}">
                <a16:creationId xmlns:a16="http://schemas.microsoft.com/office/drawing/2014/main" id="{398D08C8-3B0F-C591-B253-D232A3BF3016}"/>
              </a:ext>
            </a:extLst>
          </p:cNvPr>
          <p:cNvSpPr>
            <a:spLocks noGrp="1"/>
          </p:cNvSpPr>
          <p:nvPr>
            <p:ph sz="half" idx="1"/>
          </p:nvPr>
        </p:nvSpPr>
        <p:spPr/>
        <p:txBody>
          <a:bodyPr/>
          <a:lstStyle/>
          <a:p>
            <a:r>
              <a:rPr lang="en-GB" sz="1800" b="1" dirty="0"/>
              <a:t>Benefits</a:t>
            </a:r>
          </a:p>
          <a:p>
            <a:endParaRPr lang="en-GB" sz="1800" dirty="0"/>
          </a:p>
          <a:p>
            <a:pPr marL="285750" indent="-285750">
              <a:buFont typeface="Arial" panose="020B0604020202020204" pitchFamily="34" charset="0"/>
              <a:buChar char="•"/>
            </a:pPr>
            <a:r>
              <a:rPr lang="en-GB" sz="1800" dirty="0"/>
              <a:t>Reach and network with a large audience of business professionals.</a:t>
            </a:r>
          </a:p>
          <a:p>
            <a:pPr marL="285750" indent="-285750">
              <a:buFont typeface="Arial" panose="020B0604020202020204" pitchFamily="34" charset="0"/>
              <a:buChar char="•"/>
            </a:pPr>
            <a:r>
              <a:rPr lang="en-GB" sz="1800" dirty="0"/>
              <a:t>Can be a good (and free) lead generation tool.</a:t>
            </a:r>
          </a:p>
          <a:p>
            <a:pPr marL="285750" indent="-285750">
              <a:buFont typeface="Arial" panose="020B0604020202020204" pitchFamily="34" charset="0"/>
              <a:buChar char="•"/>
            </a:pPr>
            <a:r>
              <a:rPr lang="en-GB" sz="1800" dirty="0"/>
              <a:t>Can help the organisation establish its credibility and authenticity.</a:t>
            </a:r>
          </a:p>
          <a:p>
            <a:pPr marL="285750" indent="-285750">
              <a:buFont typeface="Arial" panose="020B0604020202020204" pitchFamily="34" charset="0"/>
              <a:buChar char="•"/>
            </a:pPr>
            <a:r>
              <a:rPr lang="en-GB" sz="1800" dirty="0"/>
              <a:t>Can help attract top talent.</a:t>
            </a:r>
          </a:p>
          <a:p>
            <a:pPr marL="285750" indent="-285750">
              <a:buFont typeface="Arial" panose="020B0604020202020204" pitchFamily="34" charset="0"/>
              <a:buChar char="•"/>
            </a:pPr>
            <a:r>
              <a:rPr lang="en-GB" sz="1800" dirty="0"/>
              <a:t>Organisations can create shareable content.</a:t>
            </a:r>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25</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LinkedIn Evaluation</a:t>
            </a:r>
          </a:p>
        </p:txBody>
      </p:sp>
      <p:pic>
        <p:nvPicPr>
          <p:cNvPr id="6" name="Picture 5" descr="Logo&#10;&#10;Description automatically generated">
            <a:extLst>
              <a:ext uri="{FF2B5EF4-FFF2-40B4-BE49-F238E27FC236}">
                <a16:creationId xmlns:a16="http://schemas.microsoft.com/office/drawing/2014/main" id="{F18FE256-2620-5C48-19B7-2D5F19476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305483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51C2C1-F331-44CF-A476-1AA8A79309F6}"/>
              </a:ext>
            </a:extLst>
          </p:cNvPr>
          <p:cNvSpPr>
            <a:spLocks noGrp="1"/>
          </p:cNvSpPr>
          <p:nvPr>
            <p:ph sz="half" idx="1"/>
          </p:nvPr>
        </p:nvSpPr>
        <p:spPr/>
        <p:txBody>
          <a:bodyPr/>
          <a:lstStyle/>
          <a:p>
            <a:r>
              <a:rPr lang="en-GB" sz="1800" b="1" dirty="0"/>
              <a:t>What is a Hashtag?</a:t>
            </a:r>
          </a:p>
          <a:p>
            <a:pPr marL="285750" indent="-285750">
              <a:buFont typeface="Arial" panose="020B0604020202020204" pitchFamily="34" charset="0"/>
              <a:buChar char="•"/>
            </a:pPr>
            <a:r>
              <a:rPr lang="en-GB" sz="1800" dirty="0"/>
              <a:t>Hashtags are a way to connect social media content to a specific topic, event, theme or conversation. </a:t>
            </a:r>
          </a:p>
          <a:p>
            <a:pPr marL="285750" indent="-285750">
              <a:buFont typeface="Arial" panose="020B0604020202020204" pitchFamily="34" charset="0"/>
              <a:buChar char="•"/>
            </a:pPr>
            <a:r>
              <a:rPr lang="en-GB" sz="1800" dirty="0"/>
              <a:t>They also make it easier to discover posts around those specific topics, because hashtags aggregate all social media content with that same hashtag.</a:t>
            </a:r>
          </a:p>
          <a:p>
            <a:pPr marL="285750" indent="-285750">
              <a:buFont typeface="Arial" panose="020B0604020202020204" pitchFamily="34" charset="0"/>
              <a:buChar char="•"/>
            </a:pPr>
            <a:r>
              <a:rPr lang="en-GB" sz="1800" dirty="0"/>
              <a:t>They’re not just for Twitter anymore, either. Hashtags are effective on other social media platforms too.</a:t>
            </a:r>
          </a:p>
          <a:p>
            <a:endParaRPr lang="en-GB" sz="1800" dirty="0"/>
          </a:p>
          <a:p>
            <a:pPr marL="0" indent="0">
              <a:buNone/>
            </a:pPr>
            <a:r>
              <a:rPr lang="en-GB" sz="1800" b="1" dirty="0"/>
              <a:t>How many Hashtags should be used on a Post?</a:t>
            </a:r>
            <a:endParaRPr lang="en-GB" sz="1800" dirty="0"/>
          </a:p>
          <a:p>
            <a:pPr marL="457200" indent="-457200">
              <a:buFont typeface="Arial" panose="020B0604020202020204" pitchFamily="34" charset="0"/>
              <a:buChar char="•"/>
            </a:pPr>
            <a:r>
              <a:rPr lang="en-GB" sz="1800" dirty="0"/>
              <a:t>Facebook: 1-2 hashtags</a:t>
            </a:r>
          </a:p>
          <a:p>
            <a:pPr marL="457200" indent="-457200">
              <a:buFont typeface="Arial" panose="020B0604020202020204" pitchFamily="34" charset="0"/>
              <a:buChar char="•"/>
            </a:pPr>
            <a:r>
              <a:rPr lang="en-GB" sz="1800" dirty="0"/>
              <a:t>Twitter: 1-2 hashtags</a:t>
            </a:r>
          </a:p>
          <a:p>
            <a:pPr marL="457200" indent="-457200">
              <a:buFont typeface="Arial" panose="020B0604020202020204" pitchFamily="34" charset="0"/>
              <a:buChar char="•"/>
            </a:pPr>
            <a:r>
              <a:rPr lang="en-GB" sz="1800" dirty="0"/>
              <a:t>LinkedIn: 2-3 hashtags</a:t>
            </a:r>
          </a:p>
          <a:p>
            <a:pPr marL="457200" indent="-457200">
              <a:buFont typeface="Arial" panose="020B0604020202020204" pitchFamily="34" charset="0"/>
              <a:buChar char="•"/>
            </a:pPr>
            <a:r>
              <a:rPr lang="en-GB" sz="1800" dirty="0"/>
              <a:t>Instagram: up to 30 hashtags</a:t>
            </a:r>
          </a:p>
          <a:p>
            <a:endParaRPr lang="en-GB" sz="1800" dirty="0"/>
          </a:p>
          <a:p>
            <a:r>
              <a:rPr lang="en-GB" sz="1800" dirty="0">
                <a:hlinkClick r:id="rId2"/>
              </a:rPr>
              <a:t>https://blog.hootsuite.com/how-to-use-hashtags/</a:t>
            </a:r>
            <a:r>
              <a:rPr lang="en-GB" sz="1800" dirty="0"/>
              <a:t> </a:t>
            </a:r>
          </a:p>
          <a:p>
            <a:endParaRPr lang="en-GB" sz="1800" dirty="0"/>
          </a:p>
          <a:p>
            <a:endParaRPr lang="en-GB" sz="1800" dirty="0"/>
          </a:p>
        </p:txBody>
      </p:sp>
      <p:sp>
        <p:nvSpPr>
          <p:cNvPr id="3" name="Date Placeholder 2">
            <a:extLst>
              <a:ext uri="{FF2B5EF4-FFF2-40B4-BE49-F238E27FC236}">
                <a16:creationId xmlns:a16="http://schemas.microsoft.com/office/drawing/2014/main" id="{17AF0B73-8646-8F8A-52DF-43AB43323A28}"/>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614E8E70-A636-D71D-B254-522D5AB8B93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E1D5B86F-CBB1-8663-76C2-FADAF575EB2A}"/>
              </a:ext>
            </a:extLst>
          </p:cNvPr>
          <p:cNvSpPr>
            <a:spLocks noGrp="1"/>
          </p:cNvSpPr>
          <p:nvPr>
            <p:ph type="sldNum" sz="quarter" idx="12"/>
          </p:nvPr>
        </p:nvSpPr>
        <p:spPr/>
        <p:txBody>
          <a:bodyPr/>
          <a:lstStyle/>
          <a:p>
            <a:fld id="{427A094F-A43A-4F11-8E00-1F67ADA82539}" type="slidenum">
              <a:rPr lang="en-GB" smtClean="0"/>
              <a:pPr/>
              <a:t>26</a:t>
            </a:fld>
            <a:endParaRPr lang="en-GB" dirty="0"/>
          </a:p>
        </p:txBody>
      </p:sp>
      <p:sp>
        <p:nvSpPr>
          <p:cNvPr id="6" name="Title 5">
            <a:extLst>
              <a:ext uri="{FF2B5EF4-FFF2-40B4-BE49-F238E27FC236}">
                <a16:creationId xmlns:a16="http://schemas.microsoft.com/office/drawing/2014/main" id="{6B284BBD-5578-1714-1CCC-1C1634FC19A4}"/>
              </a:ext>
            </a:extLst>
          </p:cNvPr>
          <p:cNvSpPr>
            <a:spLocks noGrp="1"/>
          </p:cNvSpPr>
          <p:nvPr>
            <p:ph type="title"/>
          </p:nvPr>
        </p:nvSpPr>
        <p:spPr/>
        <p:txBody>
          <a:bodyPr/>
          <a:lstStyle/>
          <a:p>
            <a:r>
              <a:rPr lang="en-GB" sz="2722" dirty="0">
                <a:latin typeface="+mn-lt"/>
                <a:cs typeface="Calibri" panose="020F0502020204030204" pitchFamily="34" charset="0"/>
              </a:rPr>
              <a:t>Using Hashtags</a:t>
            </a:r>
          </a:p>
        </p:txBody>
      </p:sp>
      <p:pic>
        <p:nvPicPr>
          <p:cNvPr id="9" name="Picture 8" descr="Shape&#10;&#10;Description automatically generated with low confidence">
            <a:extLst>
              <a:ext uri="{FF2B5EF4-FFF2-40B4-BE49-F238E27FC236}">
                <a16:creationId xmlns:a16="http://schemas.microsoft.com/office/drawing/2014/main" id="{9B03919A-8F00-2FC9-DCD8-C07DF3D2E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159" y="1767014"/>
            <a:ext cx="2877065" cy="2877065"/>
          </a:xfrm>
          <a:prstGeom prst="rect">
            <a:avLst/>
          </a:prstGeom>
        </p:spPr>
      </p:pic>
    </p:spTree>
    <p:extLst>
      <p:ext uri="{BB962C8B-B14F-4D97-AF65-F5344CB8AC3E}">
        <p14:creationId xmlns:p14="http://schemas.microsoft.com/office/powerpoint/2010/main" val="220293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Shape&#10;&#10;Description automatically generated with low confidence">
            <a:extLst>
              <a:ext uri="{FF2B5EF4-FFF2-40B4-BE49-F238E27FC236}">
                <a16:creationId xmlns:a16="http://schemas.microsoft.com/office/drawing/2014/main" id="{46657B31-9FA7-3709-8E66-7D9FE1E4E5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15217" y="2379847"/>
            <a:ext cx="2703788" cy="2703788"/>
          </a:xfrm>
        </p:spPr>
      </p:pic>
      <p:sp>
        <p:nvSpPr>
          <p:cNvPr id="3" name="Date Placeholder 2">
            <a:extLst>
              <a:ext uri="{FF2B5EF4-FFF2-40B4-BE49-F238E27FC236}">
                <a16:creationId xmlns:a16="http://schemas.microsoft.com/office/drawing/2014/main" id="{884B39BF-2C7F-3865-BB49-84A9C1AFABB5}"/>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A2447D78-FB51-156C-F78C-634ADD149384}"/>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B18CCBB7-BDD7-BA8A-3D0B-88DEEC1315ED}"/>
              </a:ext>
            </a:extLst>
          </p:cNvPr>
          <p:cNvSpPr>
            <a:spLocks noGrp="1"/>
          </p:cNvSpPr>
          <p:nvPr>
            <p:ph type="sldNum" sz="quarter" idx="12"/>
          </p:nvPr>
        </p:nvSpPr>
        <p:spPr/>
        <p:txBody>
          <a:bodyPr/>
          <a:lstStyle/>
          <a:p>
            <a:fld id="{427A094F-A43A-4F11-8E00-1F67ADA82539}" type="slidenum">
              <a:rPr lang="en-GB" smtClean="0"/>
              <a:pPr/>
              <a:t>27</a:t>
            </a:fld>
            <a:endParaRPr lang="en-GB" dirty="0"/>
          </a:p>
        </p:txBody>
      </p:sp>
      <p:sp>
        <p:nvSpPr>
          <p:cNvPr id="12" name="Title 11">
            <a:extLst>
              <a:ext uri="{FF2B5EF4-FFF2-40B4-BE49-F238E27FC236}">
                <a16:creationId xmlns:a16="http://schemas.microsoft.com/office/drawing/2014/main" id="{DA2FF69D-C1DC-56C4-072F-4907B4200736}"/>
              </a:ext>
            </a:extLst>
          </p:cNvPr>
          <p:cNvSpPr>
            <a:spLocks noGrp="1"/>
          </p:cNvSpPr>
          <p:nvPr>
            <p:ph type="title"/>
          </p:nvPr>
        </p:nvSpPr>
        <p:spPr/>
        <p:txBody>
          <a:bodyPr/>
          <a:lstStyle/>
          <a:p>
            <a:r>
              <a:rPr lang="en-GB" sz="2722" dirty="0">
                <a:latin typeface="+mn-lt"/>
                <a:cs typeface="Calibri" panose="020F0502020204030204" pitchFamily="34" charset="0"/>
              </a:rPr>
              <a:t>Social Media Algorithms</a:t>
            </a:r>
          </a:p>
        </p:txBody>
      </p:sp>
      <p:graphicFrame>
        <p:nvGraphicFramePr>
          <p:cNvPr id="9" name="Content Placeholder 3">
            <a:extLst>
              <a:ext uri="{FF2B5EF4-FFF2-40B4-BE49-F238E27FC236}">
                <a16:creationId xmlns:a16="http://schemas.microsoft.com/office/drawing/2014/main" id="{DB39A3C6-F8D3-31AE-9A58-B1740AB6DBA7}"/>
              </a:ext>
            </a:extLst>
          </p:cNvPr>
          <p:cNvGraphicFramePr>
            <a:graphicFrameLocks/>
          </p:cNvGraphicFramePr>
          <p:nvPr>
            <p:extLst>
              <p:ext uri="{D42A27DB-BD31-4B8C-83A1-F6EECF244321}">
                <p14:modId xmlns:p14="http://schemas.microsoft.com/office/powerpoint/2010/main" val="3733655194"/>
              </p:ext>
            </p:extLst>
          </p:nvPr>
        </p:nvGraphicFramePr>
        <p:xfrm>
          <a:off x="391892" y="1445741"/>
          <a:ext cx="842526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67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840213-7E47-BDEA-24ED-C521ED4DCE1F}"/>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5D180BF9-7107-D5D3-09FD-E9C20AEF3466}"/>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66EFF9F3-B8CE-DEB8-CCB9-3DBFE1F724C6}"/>
              </a:ext>
            </a:extLst>
          </p:cNvPr>
          <p:cNvSpPr>
            <a:spLocks noGrp="1"/>
          </p:cNvSpPr>
          <p:nvPr>
            <p:ph type="sldNum" sz="quarter" idx="12"/>
          </p:nvPr>
        </p:nvSpPr>
        <p:spPr/>
        <p:txBody>
          <a:bodyPr/>
          <a:lstStyle/>
          <a:p>
            <a:fld id="{427A094F-A43A-4F11-8E00-1F67ADA82539}" type="slidenum">
              <a:rPr lang="en-GB" smtClean="0"/>
              <a:pPr/>
              <a:t>28</a:t>
            </a:fld>
            <a:endParaRPr lang="en-GB" dirty="0"/>
          </a:p>
        </p:txBody>
      </p:sp>
      <p:sp>
        <p:nvSpPr>
          <p:cNvPr id="7" name="Title 6">
            <a:extLst>
              <a:ext uri="{FF2B5EF4-FFF2-40B4-BE49-F238E27FC236}">
                <a16:creationId xmlns:a16="http://schemas.microsoft.com/office/drawing/2014/main" id="{3B01B0BB-ADD9-C05C-31BB-E0315317AE31}"/>
              </a:ext>
            </a:extLst>
          </p:cNvPr>
          <p:cNvSpPr>
            <a:spLocks noGrp="1"/>
          </p:cNvSpPr>
          <p:nvPr>
            <p:ph type="title"/>
          </p:nvPr>
        </p:nvSpPr>
        <p:spPr/>
        <p:txBody>
          <a:bodyPr/>
          <a:lstStyle/>
          <a:p>
            <a:r>
              <a:rPr lang="en-GB" sz="2722" dirty="0">
                <a:latin typeface="+mn-lt"/>
                <a:cs typeface="Calibri" panose="020F0502020204030204" pitchFamily="34" charset="0"/>
              </a:rPr>
              <a:t>The Benefits of Social Media </a:t>
            </a:r>
          </a:p>
        </p:txBody>
      </p:sp>
      <p:graphicFrame>
        <p:nvGraphicFramePr>
          <p:cNvPr id="9" name="Content Placeholder 8">
            <a:extLst>
              <a:ext uri="{FF2B5EF4-FFF2-40B4-BE49-F238E27FC236}">
                <a16:creationId xmlns:a16="http://schemas.microsoft.com/office/drawing/2014/main" id="{098B0D4F-2AB2-F6D2-A8ED-0940C7CCF05B}"/>
              </a:ext>
            </a:extLst>
          </p:cNvPr>
          <p:cNvGraphicFramePr>
            <a:graphicFrameLocks/>
          </p:cNvGraphicFramePr>
          <p:nvPr>
            <p:extLst>
              <p:ext uri="{D42A27DB-BD31-4B8C-83A1-F6EECF244321}">
                <p14:modId xmlns:p14="http://schemas.microsoft.com/office/powerpoint/2010/main" val="988825760"/>
              </p:ext>
            </p:extLst>
          </p:nvPr>
        </p:nvGraphicFramePr>
        <p:xfrm>
          <a:off x="391892" y="1223382"/>
          <a:ext cx="11407331" cy="4720216"/>
        </p:xfrm>
        <a:graphic>
          <a:graphicData uri="http://schemas.openxmlformats.org/drawingml/2006/table">
            <a:tbl>
              <a:tblPr firstRow="1" bandRow="1">
                <a:tableStyleId>{21E4AEA4-8DFA-4A89-87EB-49C32662AFE0}</a:tableStyleId>
              </a:tblPr>
              <a:tblGrid>
                <a:gridCol w="3139877">
                  <a:extLst>
                    <a:ext uri="{9D8B030D-6E8A-4147-A177-3AD203B41FA5}">
                      <a16:colId xmlns:a16="http://schemas.microsoft.com/office/drawing/2014/main" val="3392965525"/>
                    </a:ext>
                  </a:extLst>
                </a:gridCol>
                <a:gridCol w="4024873">
                  <a:extLst>
                    <a:ext uri="{9D8B030D-6E8A-4147-A177-3AD203B41FA5}">
                      <a16:colId xmlns:a16="http://schemas.microsoft.com/office/drawing/2014/main" val="538133497"/>
                    </a:ext>
                  </a:extLst>
                </a:gridCol>
                <a:gridCol w="4242581">
                  <a:extLst>
                    <a:ext uri="{9D8B030D-6E8A-4147-A177-3AD203B41FA5}">
                      <a16:colId xmlns:a16="http://schemas.microsoft.com/office/drawing/2014/main" val="1563536571"/>
                    </a:ext>
                  </a:extLst>
                </a:gridCol>
              </a:tblGrid>
              <a:tr h="503884">
                <a:tc>
                  <a:txBody>
                    <a:bodyPr/>
                    <a:lstStyle/>
                    <a:p>
                      <a:r>
                        <a:rPr lang="en-GB" sz="2400" b="1" dirty="0"/>
                        <a:t>5C Categories</a:t>
                      </a:r>
                      <a:endParaRPr lang="en-GB" sz="2400" b="1" i="0" dirty="0">
                        <a:latin typeface="Raleway" panose="020B0503030101060003" pitchFamily="34" charset="77"/>
                      </a:endParaRPr>
                    </a:p>
                  </a:txBody>
                  <a:tcPr anchor="ctr"/>
                </a:tc>
                <a:tc>
                  <a:txBody>
                    <a:bodyPr/>
                    <a:lstStyle/>
                    <a:p>
                      <a:r>
                        <a:rPr lang="en-GB" sz="2400" b="1" dirty="0"/>
                        <a:t>Purpose</a:t>
                      </a:r>
                      <a:endParaRPr lang="en-GB" sz="2400" b="1" i="0" dirty="0">
                        <a:latin typeface="Raleway" panose="020B0503030101060003" pitchFamily="34" charset="77"/>
                      </a:endParaRPr>
                    </a:p>
                  </a:txBody>
                  <a:tcPr anchor="ctr"/>
                </a:tc>
                <a:tc>
                  <a:txBody>
                    <a:bodyPr/>
                    <a:lstStyle/>
                    <a:p>
                      <a:r>
                        <a:rPr lang="en-GB" sz="2400" b="1" dirty="0"/>
                        <a:t>Application examples</a:t>
                      </a:r>
                      <a:endParaRPr lang="en-GB" sz="2400" b="1" i="0" dirty="0">
                        <a:latin typeface="Raleway" panose="020B0503030101060003" pitchFamily="34" charset="77"/>
                      </a:endParaRPr>
                    </a:p>
                  </a:txBody>
                  <a:tcPr anchor="ctr"/>
                </a:tc>
                <a:extLst>
                  <a:ext uri="{0D108BD9-81ED-4DB2-BD59-A6C34878D82A}">
                    <a16:rowId xmlns:a16="http://schemas.microsoft.com/office/drawing/2014/main" val="2762645592"/>
                  </a:ext>
                </a:extLst>
              </a:tr>
              <a:tr h="1093124">
                <a:tc>
                  <a:txBody>
                    <a:bodyPr/>
                    <a:lstStyle/>
                    <a:p>
                      <a:r>
                        <a:rPr lang="en-GB" sz="1600" b="1" dirty="0"/>
                        <a:t>Communicating</a:t>
                      </a:r>
                      <a:r>
                        <a:rPr lang="en-GB" sz="1600" b="0" dirty="0"/>
                        <a:t>: publishing &amp; sharing content</a:t>
                      </a:r>
                      <a:endParaRPr lang="en-GB" sz="1600" b="0" i="0" dirty="0">
                        <a:latin typeface="Raleway" panose="020B0503030101060003" pitchFamily="34" charset="77"/>
                      </a:endParaRPr>
                    </a:p>
                  </a:txBody>
                  <a:tcPr anchor="ctr"/>
                </a:tc>
                <a:tc>
                  <a:txBody>
                    <a:bodyPr/>
                    <a:lstStyle/>
                    <a:p>
                      <a:r>
                        <a:rPr lang="en-GB" sz="1600" b="0" dirty="0"/>
                        <a:t>Publishing, discussing, expressing oneself, sharing, influencing </a:t>
                      </a:r>
                      <a:endParaRPr lang="en-GB" sz="1600" b="0" i="0" dirty="0">
                        <a:latin typeface="Raleway" panose="020B0503030101060003" pitchFamily="34" charset="77"/>
                      </a:endParaRPr>
                    </a:p>
                  </a:txBody>
                  <a:tcPr anchor="ctr"/>
                </a:tc>
                <a:tc>
                  <a:txBody>
                    <a:bodyPr/>
                    <a:lstStyle/>
                    <a:p>
                      <a:r>
                        <a:rPr lang="en-GB" sz="1600" b="0" dirty="0"/>
                        <a:t>Twitter, Blogger, </a:t>
                      </a:r>
                      <a:r>
                        <a:rPr lang="en-GB" sz="1600" b="0" dirty="0" err="1"/>
                        <a:t>TikTok</a:t>
                      </a:r>
                      <a:r>
                        <a:rPr lang="en-GB" sz="1600" b="0" dirty="0"/>
                        <a:t>, YouTube, Instagram, SlideShare, Messenger</a:t>
                      </a:r>
                      <a:endParaRPr lang="en-GB" sz="1600" b="0" i="0" dirty="0">
                        <a:latin typeface="Raleway" panose="020B0503030101060003" pitchFamily="34" charset="77"/>
                      </a:endParaRPr>
                    </a:p>
                  </a:txBody>
                  <a:tcPr anchor="ctr"/>
                </a:tc>
                <a:extLst>
                  <a:ext uri="{0D108BD9-81ED-4DB2-BD59-A6C34878D82A}">
                    <a16:rowId xmlns:a16="http://schemas.microsoft.com/office/drawing/2014/main" val="4089653537"/>
                  </a:ext>
                </a:extLst>
              </a:tr>
              <a:tr h="843266">
                <a:tc>
                  <a:txBody>
                    <a:bodyPr/>
                    <a:lstStyle/>
                    <a:p>
                      <a:r>
                        <a:rPr lang="en-GB" sz="1600" b="1" dirty="0"/>
                        <a:t>Collaborating</a:t>
                      </a:r>
                      <a:r>
                        <a:rPr lang="en-GB" sz="1600" b="0" dirty="0"/>
                        <a:t>: collective content creation</a:t>
                      </a:r>
                      <a:endParaRPr lang="en-GB" sz="1600" b="0" i="0" dirty="0">
                        <a:latin typeface="Raleway" panose="020B0503030101060003" pitchFamily="34" charset="77"/>
                      </a:endParaRPr>
                    </a:p>
                  </a:txBody>
                  <a:tcPr anchor="ctr"/>
                </a:tc>
                <a:tc>
                  <a:txBody>
                    <a:bodyPr/>
                    <a:lstStyle/>
                    <a:p>
                      <a:r>
                        <a:rPr lang="en-GB" sz="1600" b="0" dirty="0"/>
                        <a:t>Creating content together, collaborating</a:t>
                      </a:r>
                      <a:endParaRPr lang="en-GB" sz="1600" b="0" i="0" dirty="0">
                        <a:latin typeface="Raleway" panose="020B0503030101060003" pitchFamily="34" charset="77"/>
                      </a:endParaRPr>
                    </a:p>
                  </a:txBody>
                  <a:tcPr anchor="ctr"/>
                </a:tc>
                <a:tc>
                  <a:txBody>
                    <a:bodyPr/>
                    <a:lstStyle/>
                    <a:p>
                      <a:r>
                        <a:rPr lang="en-GB" sz="1600" b="0" dirty="0"/>
                        <a:t>Clubhouse, Instagram</a:t>
                      </a:r>
                      <a:endParaRPr lang="en-GB" sz="1600" b="0" i="0" dirty="0">
                        <a:latin typeface="Raleway" panose="020B0503030101060003" pitchFamily="34" charset="77"/>
                      </a:endParaRPr>
                    </a:p>
                  </a:txBody>
                  <a:tcPr anchor="ctr"/>
                </a:tc>
                <a:extLst>
                  <a:ext uri="{0D108BD9-81ED-4DB2-BD59-A6C34878D82A}">
                    <a16:rowId xmlns:a16="http://schemas.microsoft.com/office/drawing/2014/main" val="3716971268"/>
                  </a:ext>
                </a:extLst>
              </a:tr>
              <a:tr h="843266">
                <a:tc>
                  <a:txBody>
                    <a:bodyPr/>
                    <a:lstStyle/>
                    <a:p>
                      <a:r>
                        <a:rPr lang="en-GB" sz="1600" b="1" dirty="0"/>
                        <a:t>Connecting</a:t>
                      </a:r>
                      <a:r>
                        <a:rPr lang="en-GB" sz="1600" b="0" dirty="0"/>
                        <a:t>: networking people</a:t>
                      </a:r>
                      <a:endParaRPr lang="en-GB" sz="1600" b="0" i="0" dirty="0">
                        <a:latin typeface="Raleway" panose="020B0503030101060003" pitchFamily="34" charset="77"/>
                      </a:endParaRPr>
                    </a:p>
                  </a:txBody>
                  <a:tcPr anchor="ctr"/>
                </a:tc>
                <a:tc>
                  <a:txBody>
                    <a:bodyPr/>
                    <a:lstStyle/>
                    <a:p>
                      <a:r>
                        <a:rPr lang="en-GB" sz="1600" b="0" dirty="0"/>
                        <a:t>Socialising, networking, playing, entertaining</a:t>
                      </a:r>
                      <a:endParaRPr lang="en-GB" sz="1600" b="0" i="0" dirty="0">
                        <a:latin typeface="Raleway" panose="020B0503030101060003" pitchFamily="34" charset="77"/>
                      </a:endParaRPr>
                    </a:p>
                  </a:txBody>
                  <a:tcPr anchor="ctr"/>
                </a:tc>
                <a:tc>
                  <a:txBody>
                    <a:bodyPr/>
                    <a:lstStyle/>
                    <a:p>
                      <a:r>
                        <a:rPr lang="en-GB" sz="1600" b="0" dirty="0"/>
                        <a:t>Facebook, LinkedIn, Instagram, TikTok</a:t>
                      </a:r>
                      <a:endParaRPr lang="en-GB" sz="1600" b="0" i="0" dirty="0">
                        <a:latin typeface="Raleway" panose="020B0503030101060003" pitchFamily="34" charset="77"/>
                      </a:endParaRPr>
                    </a:p>
                  </a:txBody>
                  <a:tcPr anchor="ctr"/>
                </a:tc>
                <a:extLst>
                  <a:ext uri="{0D108BD9-81ED-4DB2-BD59-A6C34878D82A}">
                    <a16:rowId xmlns:a16="http://schemas.microsoft.com/office/drawing/2014/main" val="4191327273"/>
                  </a:ext>
                </a:extLst>
              </a:tr>
              <a:tr h="843266">
                <a:tc>
                  <a:txBody>
                    <a:bodyPr/>
                    <a:lstStyle/>
                    <a:p>
                      <a:r>
                        <a:rPr lang="en-GB" sz="1600" b="1" dirty="0"/>
                        <a:t>Completing</a:t>
                      </a:r>
                      <a:r>
                        <a:rPr lang="en-GB" sz="1600" b="0" dirty="0"/>
                        <a:t>: adding, describing and filtering</a:t>
                      </a:r>
                      <a:endParaRPr lang="en-GB" sz="1600" b="0" i="0" dirty="0">
                        <a:latin typeface="Raleway" panose="020B0503030101060003" pitchFamily="34" charset="77"/>
                      </a:endParaRPr>
                    </a:p>
                  </a:txBody>
                  <a:tcPr anchor="ctr"/>
                </a:tc>
                <a:tc>
                  <a:txBody>
                    <a:bodyPr/>
                    <a:lstStyle/>
                    <a:p>
                      <a:r>
                        <a:rPr lang="en-GB" sz="1600" b="0" dirty="0"/>
                        <a:t>Describing content, subscribing updates, rating</a:t>
                      </a:r>
                      <a:endParaRPr lang="en-GB" sz="1600" b="0" i="0" dirty="0">
                        <a:latin typeface="Raleway" panose="020B0503030101060003" pitchFamily="34" charset="77"/>
                      </a:endParaRPr>
                    </a:p>
                  </a:txBody>
                  <a:tcPr anchor="ctr"/>
                </a:tc>
                <a:tc>
                  <a:txBody>
                    <a:bodyPr/>
                    <a:lstStyle/>
                    <a:p>
                      <a:r>
                        <a:rPr lang="en-GB" sz="1600" b="0" dirty="0" err="1"/>
                        <a:t>Feedly</a:t>
                      </a:r>
                      <a:r>
                        <a:rPr lang="en-GB" sz="1600" b="0" dirty="0"/>
                        <a:t>, Pinterest, Yelp</a:t>
                      </a:r>
                      <a:endParaRPr lang="en-GB" sz="1600" b="0" i="0" dirty="0">
                        <a:latin typeface="Raleway" panose="020B0503030101060003" pitchFamily="34" charset="77"/>
                      </a:endParaRPr>
                    </a:p>
                  </a:txBody>
                  <a:tcPr anchor="ctr"/>
                </a:tc>
                <a:extLst>
                  <a:ext uri="{0D108BD9-81ED-4DB2-BD59-A6C34878D82A}">
                    <a16:rowId xmlns:a16="http://schemas.microsoft.com/office/drawing/2014/main" val="636119116"/>
                  </a:ext>
                </a:extLst>
              </a:tr>
              <a:tr h="593410">
                <a:tc>
                  <a:txBody>
                    <a:bodyPr/>
                    <a:lstStyle/>
                    <a:p>
                      <a:r>
                        <a:rPr lang="en-GB" sz="1600" b="1" dirty="0"/>
                        <a:t>Combining</a:t>
                      </a:r>
                      <a:r>
                        <a:rPr lang="en-GB" sz="1600" b="0" dirty="0"/>
                        <a:t>: mixing and matching </a:t>
                      </a:r>
                      <a:endParaRPr lang="en-GB" sz="1600" b="0" i="0" dirty="0">
                        <a:latin typeface="Raleway" panose="020B0503030101060003" pitchFamily="34" charset="77"/>
                      </a:endParaRPr>
                    </a:p>
                  </a:txBody>
                  <a:tcPr anchor="ctr"/>
                </a:tc>
                <a:tc>
                  <a:txBody>
                    <a:bodyPr/>
                    <a:lstStyle/>
                    <a:p>
                      <a:r>
                        <a:rPr lang="en-GB" sz="1600" b="0" dirty="0"/>
                        <a:t>Combining other tools &amp; tech according to needs</a:t>
                      </a:r>
                      <a:endParaRPr lang="en-GB" sz="1600" b="0" i="0" dirty="0">
                        <a:latin typeface="Raleway" panose="020B0503030101060003" pitchFamily="34" charset="77"/>
                      </a:endParaRPr>
                    </a:p>
                  </a:txBody>
                  <a:tcPr anchor="ctr"/>
                </a:tc>
                <a:tc>
                  <a:txBody>
                    <a:bodyPr/>
                    <a:lstStyle/>
                    <a:p>
                      <a:r>
                        <a:rPr lang="en-GB" sz="1600" b="0" dirty="0"/>
                        <a:t>Hootsuite, Sprout Social</a:t>
                      </a:r>
                      <a:endParaRPr lang="en-GB" sz="1600" b="0" i="0" dirty="0">
                        <a:latin typeface="Raleway" panose="020B0503030101060003" pitchFamily="34" charset="77"/>
                      </a:endParaRPr>
                    </a:p>
                  </a:txBody>
                  <a:tcPr anchor="ctr"/>
                </a:tc>
                <a:extLst>
                  <a:ext uri="{0D108BD9-81ED-4DB2-BD59-A6C34878D82A}">
                    <a16:rowId xmlns:a16="http://schemas.microsoft.com/office/drawing/2014/main" val="3975741655"/>
                  </a:ext>
                </a:extLst>
              </a:tr>
            </a:tbl>
          </a:graphicData>
        </a:graphic>
      </p:graphicFrame>
    </p:spTree>
    <p:extLst>
      <p:ext uri="{BB962C8B-B14F-4D97-AF65-F5344CB8AC3E}">
        <p14:creationId xmlns:p14="http://schemas.microsoft.com/office/powerpoint/2010/main" val="838723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67C5A1D8-5816-BC52-82B9-BB8B5B889D64}"/>
              </a:ext>
            </a:extLst>
          </p:cNvPr>
          <p:cNvSpPr>
            <a:spLocks noGrp="1"/>
          </p:cNvSpPr>
          <p:nvPr>
            <p:ph type="body" idx="1"/>
          </p:nvPr>
        </p:nvSpPr>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Quality content is key to driving engagement and relationship building leading to donation. How you can create and achieve a balance across the content types: Inspire, Entertain, Inform, Persuade.</a:t>
            </a:r>
            <a:r>
              <a:rPr lang="en-GB" dirty="0">
                <a:effectLst/>
              </a:rPr>
              <a:t> </a:t>
            </a:r>
          </a:p>
          <a:p>
            <a:endParaRPr lang="en-GB" dirty="0"/>
          </a:p>
        </p:txBody>
      </p:sp>
      <p:sp>
        <p:nvSpPr>
          <p:cNvPr id="14" name="Title 13">
            <a:extLst>
              <a:ext uri="{FF2B5EF4-FFF2-40B4-BE49-F238E27FC236}">
                <a16:creationId xmlns:a16="http://schemas.microsoft.com/office/drawing/2014/main" id="{A052F769-51FF-2A5B-4B6E-39C9E1A4B891}"/>
              </a:ext>
            </a:extLst>
          </p:cNvPr>
          <p:cNvSpPr>
            <a:spLocks noGrp="1"/>
          </p:cNvSpPr>
          <p:nvPr>
            <p:ph type="title"/>
          </p:nvPr>
        </p:nvSpPr>
        <p:spPr/>
        <p:txBody>
          <a:bodyPr/>
          <a:lstStyle/>
          <a:p>
            <a:r>
              <a:rPr lang="en-GB" sz="2800" b="1" dirty="0">
                <a:effectLst/>
                <a:latin typeface="Calibri" panose="020F0502020204030204" pitchFamily="34" charset="0"/>
                <a:ea typeface="Calibri" panose="020F0502020204030204" pitchFamily="34" charset="0"/>
                <a:cs typeface="Times New Roman" panose="02020603050405020304" pitchFamily="18" charset="0"/>
              </a:rPr>
              <a:t>What to post on social media?</a:t>
            </a:r>
            <a:endParaRPr lang="en-GB" dirty="0"/>
          </a:p>
        </p:txBody>
      </p:sp>
      <p:sp>
        <p:nvSpPr>
          <p:cNvPr id="5" name="Slide Number Placeholder 4">
            <a:extLst>
              <a:ext uri="{FF2B5EF4-FFF2-40B4-BE49-F238E27FC236}">
                <a16:creationId xmlns:a16="http://schemas.microsoft.com/office/drawing/2014/main" id="{E55F8316-6C59-E076-C336-D64D067E9D0B}"/>
              </a:ext>
            </a:extLst>
          </p:cNvPr>
          <p:cNvSpPr>
            <a:spLocks noGrp="1"/>
          </p:cNvSpPr>
          <p:nvPr>
            <p:ph type="sldNum" sz="quarter" idx="12"/>
          </p:nvPr>
        </p:nvSpPr>
        <p:spPr/>
        <p:txBody>
          <a:bodyPr/>
          <a:lstStyle/>
          <a:p>
            <a:fld id="{427A094F-A43A-4F11-8E00-1F67ADA82539}" type="slidenum">
              <a:rPr lang="en-GB" smtClean="0"/>
              <a:pPr/>
              <a:t>29</a:t>
            </a:fld>
            <a:endParaRPr lang="en-GB" dirty="0"/>
          </a:p>
        </p:txBody>
      </p:sp>
      <p:sp>
        <p:nvSpPr>
          <p:cNvPr id="3" name="Date Placeholder 2">
            <a:extLst>
              <a:ext uri="{FF2B5EF4-FFF2-40B4-BE49-F238E27FC236}">
                <a16:creationId xmlns:a16="http://schemas.microsoft.com/office/drawing/2014/main" id="{7EACC489-175F-4531-99E9-0B96A17C8D7E}"/>
              </a:ext>
            </a:extLst>
          </p:cNvPr>
          <p:cNvSpPr>
            <a:spLocks noGrp="1"/>
          </p:cNvSpPr>
          <p:nvPr>
            <p:ph type="dt" sz="half" idx="10"/>
          </p:nvPr>
        </p:nvSpPr>
        <p:spPr>
          <a:xfrm>
            <a:off x="395421" y="6596063"/>
            <a:ext cx="4899025" cy="131762"/>
          </a:xfrm>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A79B4D5E-6F36-BA42-84CA-30BA773BC167}"/>
              </a:ext>
            </a:extLst>
          </p:cNvPr>
          <p:cNvSpPr>
            <a:spLocks noGrp="1"/>
          </p:cNvSpPr>
          <p:nvPr>
            <p:ph type="ftr" sz="quarter" idx="11"/>
          </p:nvPr>
        </p:nvSpPr>
        <p:spPr>
          <a:xfrm>
            <a:off x="5513168" y="6596063"/>
            <a:ext cx="5715000" cy="131762"/>
          </a:xfrm>
        </p:spPr>
        <p:txBody>
          <a:bodyPr/>
          <a:lstStyle/>
          <a:p>
            <a:r>
              <a:rPr lang="en-GB" dirty="0"/>
              <a:t>Social Media Fundraising</a:t>
            </a:r>
          </a:p>
        </p:txBody>
      </p:sp>
    </p:spTree>
    <p:extLst>
      <p:ext uri="{BB962C8B-B14F-4D97-AF65-F5344CB8AC3E}">
        <p14:creationId xmlns:p14="http://schemas.microsoft.com/office/powerpoint/2010/main" val="201956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GB" sz="2722" dirty="0">
                <a:latin typeface="+mn-lt"/>
                <a:cs typeface="Calibri" panose="020F0502020204030204" pitchFamily="34" charset="0"/>
              </a:rPr>
              <a:t>Welcome from the Benefact Group </a:t>
            </a:r>
          </a:p>
        </p:txBody>
      </p:sp>
      <p:sp>
        <p:nvSpPr>
          <p:cNvPr id="8"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a:solidFill>
                  <a:prstClr val="white"/>
                </a:solidFill>
                <a:latin typeface="Arial"/>
              </a:rPr>
              <a:t>Social Media Fundraising</a:t>
            </a:r>
            <a:endParaRPr lang="en-GB" sz="953" dirty="0">
              <a:solidFill>
                <a:prstClr val="white"/>
              </a:solidFill>
              <a:latin typeface="Arial"/>
            </a:endParaRPr>
          </a:p>
        </p:txBody>
      </p:sp>
      <p:sp>
        <p:nvSpPr>
          <p:cNvPr id="4" name="Rectangle 3"/>
          <p:cNvSpPr/>
          <p:nvPr/>
        </p:nvSpPr>
        <p:spPr>
          <a:xfrm>
            <a:off x="391893" y="1323923"/>
            <a:ext cx="10923606" cy="929935"/>
          </a:xfrm>
          <a:prstGeom prst="rect">
            <a:avLst/>
          </a:prstGeom>
        </p:spPr>
        <p:txBody>
          <a:bodyPr wrap="square">
            <a:spAutoFit/>
          </a:bodyPr>
          <a:lstStyle/>
          <a:p>
            <a:pPr algn="ctr" defTabSz="914406">
              <a:buClr>
                <a:srgbClr val="58828A"/>
              </a:buClr>
            </a:pPr>
            <a:r>
              <a:rPr lang="en-GB" sz="2540" b="1" dirty="0">
                <a:solidFill>
                  <a:srgbClr val="024450"/>
                </a:solidFill>
                <a:latin typeface="FSSiena-Light"/>
              </a:rPr>
              <a:t>An international group of financial services businesses, </a:t>
            </a:r>
            <a:br>
              <a:rPr lang="en-GB" sz="2540" b="1" dirty="0">
                <a:solidFill>
                  <a:srgbClr val="024450"/>
                </a:solidFill>
                <a:latin typeface="FSSiena-Light"/>
              </a:rPr>
            </a:br>
            <a:r>
              <a:rPr lang="en-GB" sz="2540" b="1" dirty="0">
                <a:solidFill>
                  <a:srgbClr val="024450"/>
                </a:solidFill>
                <a:latin typeface="FSSiena-Light"/>
              </a:rPr>
              <a:t>that </a:t>
            </a:r>
            <a:r>
              <a:rPr lang="en-GB" sz="2540" b="1" dirty="0">
                <a:solidFill>
                  <a:srgbClr val="CC9400"/>
                </a:solidFill>
                <a:latin typeface="FSSiena-Light"/>
              </a:rPr>
              <a:t>gives </a:t>
            </a:r>
            <a:r>
              <a:rPr lang="en-GB" sz="2540" b="1" dirty="0">
                <a:solidFill>
                  <a:srgbClr val="024450"/>
                </a:solidFill>
                <a:latin typeface="FSSiena-Light"/>
              </a:rPr>
              <a:t>all available profits to charities and good causes</a:t>
            </a:r>
            <a:r>
              <a:rPr lang="en-GB" sz="2903" b="1" dirty="0">
                <a:solidFill>
                  <a:srgbClr val="024450"/>
                </a:solidFill>
                <a:latin typeface="FSSiena-Light"/>
              </a:rPr>
              <a:t>. </a:t>
            </a:r>
            <a:endParaRPr lang="en-GB" sz="2903" b="1" dirty="0">
              <a:solidFill>
                <a:srgbClr val="024450"/>
              </a:solidFill>
              <a:latin typeface="Arial"/>
            </a:endParaRPr>
          </a:p>
        </p:txBody>
      </p:sp>
      <p:pic>
        <p:nvPicPr>
          <p:cNvPr id="10" name="Picture 9"/>
          <p:cNvPicPr>
            <a:picLocks noChangeAspect="1"/>
          </p:cNvPicPr>
          <p:nvPr/>
        </p:nvPicPr>
        <p:blipFill rotWithShape="1">
          <a:blip r:embed="rId3"/>
          <a:srcRect l="1421" t="7047" r="1267" b="8518"/>
          <a:stretch/>
        </p:blipFill>
        <p:spPr>
          <a:xfrm>
            <a:off x="548938" y="2903359"/>
            <a:ext cx="10964810" cy="1841990"/>
          </a:xfrm>
          <a:prstGeom prst="rect">
            <a:avLst/>
          </a:prstGeom>
        </p:spPr>
      </p:pic>
      <p:sp>
        <p:nvSpPr>
          <p:cNvPr id="3" name="Date Placeholder 2"/>
          <p:cNvSpPr>
            <a:spLocks noGrp="1"/>
          </p:cNvSpPr>
          <p:nvPr>
            <p:ph type="dt" sz="half" idx="10"/>
          </p:nvPr>
        </p:nvSpPr>
        <p:spPr/>
        <p:txBody>
          <a:bodyPr/>
          <a:lstStyle/>
          <a:p>
            <a:pPr defTabSz="914406">
              <a:buClr>
                <a:srgbClr val="58828A"/>
              </a:buClr>
            </a:pPr>
            <a:r>
              <a:rPr lang="en-US">
                <a:solidFill>
                  <a:prstClr val="white"/>
                </a:solidFill>
                <a:latin typeface="Arial"/>
              </a:rPr>
              <a:t>November 2022</a:t>
            </a:r>
            <a:endParaRPr lang="en-GB" dirty="0">
              <a:solidFill>
                <a:prstClr val="white"/>
              </a:solidFill>
              <a:latin typeface="Arial"/>
            </a:endParaRPr>
          </a:p>
        </p:txBody>
      </p:sp>
    </p:spTree>
    <p:extLst>
      <p:ext uri="{BB962C8B-B14F-4D97-AF65-F5344CB8AC3E}">
        <p14:creationId xmlns:p14="http://schemas.microsoft.com/office/powerpoint/2010/main" val="20271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427A094F-A43A-4F11-8E00-1F67ADA82539}" type="slidenum">
              <a:rPr lang="en-GB" smtClean="0"/>
              <a:pPr/>
              <a:t>30</a:t>
            </a:fld>
            <a:endParaRPr lang="en-GB" dirty="0"/>
          </a:p>
        </p:txBody>
      </p:sp>
      <p:sp>
        <p:nvSpPr>
          <p:cNvPr id="6" name="Title 5"/>
          <p:cNvSpPr>
            <a:spLocks noGrp="1"/>
          </p:cNvSpPr>
          <p:nvPr>
            <p:ph type="title"/>
          </p:nvPr>
        </p:nvSpPr>
        <p:spPr/>
        <p:txBody>
          <a:bodyPr/>
          <a:lstStyle/>
          <a:p>
            <a:r>
              <a:rPr lang="en-GB" sz="2722" dirty="0">
                <a:latin typeface="+mn-lt"/>
                <a:cs typeface="Calibri" panose="020F0502020204030204" pitchFamily="34" charset="0"/>
              </a:rPr>
              <a:t>The Content Marketing Matrix</a:t>
            </a:r>
          </a:p>
        </p:txBody>
      </p:sp>
      <p:pic>
        <p:nvPicPr>
          <p:cNvPr id="7" name="Picture 6">
            <a:extLst>
              <a:ext uri="{FF2B5EF4-FFF2-40B4-BE49-F238E27FC236}">
                <a16:creationId xmlns:a16="http://schemas.microsoft.com/office/drawing/2014/main" id="{EDF82FCD-E3ED-F9B4-2F5F-718F43ED4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272" y="978472"/>
            <a:ext cx="5549122" cy="5456251"/>
          </a:xfrm>
          <a:prstGeom prst="rect">
            <a:avLst/>
          </a:prstGeom>
        </p:spPr>
      </p:pic>
      <p:sp>
        <p:nvSpPr>
          <p:cNvPr id="9" name="TextBox 8">
            <a:extLst>
              <a:ext uri="{FF2B5EF4-FFF2-40B4-BE49-F238E27FC236}">
                <a16:creationId xmlns:a16="http://schemas.microsoft.com/office/drawing/2014/main" id="{1627BE75-C0AC-9E60-3781-04FC16B3E441}"/>
              </a:ext>
            </a:extLst>
          </p:cNvPr>
          <p:cNvSpPr txBox="1"/>
          <p:nvPr/>
        </p:nvSpPr>
        <p:spPr>
          <a:xfrm>
            <a:off x="6396268" y="1045074"/>
            <a:ext cx="5402955" cy="4031873"/>
          </a:xfrm>
          <a:prstGeom prst="rect">
            <a:avLst/>
          </a:prstGeom>
          <a:noFill/>
        </p:spPr>
        <p:txBody>
          <a:bodyPr wrap="square" rtlCol="0">
            <a:spAutoFit/>
          </a:bodyPr>
          <a:lstStyle/>
          <a:p>
            <a:r>
              <a:rPr lang="en-GB" sz="3200" dirty="0"/>
              <a:t>The content marketing matrix shows some of the different content marketing options available to:</a:t>
            </a:r>
          </a:p>
          <a:p>
            <a:pPr marL="342900" indent="-342900">
              <a:buFont typeface="Arial" panose="020B0604020202020204" pitchFamily="34" charset="0"/>
              <a:buChar char="•"/>
            </a:pPr>
            <a:r>
              <a:rPr lang="en-GB" sz="3200" dirty="0"/>
              <a:t>Inspire</a:t>
            </a:r>
          </a:p>
          <a:p>
            <a:pPr marL="342900" indent="-342900">
              <a:buFont typeface="Arial" panose="020B0604020202020204" pitchFamily="34" charset="0"/>
              <a:buChar char="•"/>
            </a:pPr>
            <a:r>
              <a:rPr lang="en-GB" sz="3200" dirty="0"/>
              <a:t>Entertain</a:t>
            </a:r>
          </a:p>
          <a:p>
            <a:pPr marL="342900" indent="-342900">
              <a:buFont typeface="Arial" panose="020B0604020202020204" pitchFamily="34" charset="0"/>
              <a:buChar char="•"/>
            </a:pPr>
            <a:r>
              <a:rPr lang="en-GB" sz="3200" dirty="0"/>
              <a:t>Educate</a:t>
            </a:r>
          </a:p>
          <a:p>
            <a:pPr marL="342900" indent="-342900">
              <a:buFont typeface="Arial" panose="020B0604020202020204" pitchFamily="34" charset="0"/>
              <a:buChar char="•"/>
            </a:pPr>
            <a:r>
              <a:rPr lang="en-GB" sz="3200" dirty="0"/>
              <a:t>Convince</a:t>
            </a:r>
          </a:p>
        </p:txBody>
      </p:sp>
    </p:spTree>
    <p:extLst>
      <p:ext uri="{BB962C8B-B14F-4D97-AF65-F5344CB8AC3E}">
        <p14:creationId xmlns:p14="http://schemas.microsoft.com/office/powerpoint/2010/main" val="156954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DBEB4-61CB-B3ED-8963-E4AC6348ABB3}"/>
              </a:ext>
            </a:extLst>
          </p:cNvPr>
          <p:cNvSpPr>
            <a:spLocks noGrp="1"/>
          </p:cNvSpPr>
          <p:nvPr>
            <p:ph sz="half" idx="1"/>
          </p:nvPr>
        </p:nvSpPr>
        <p:spPr/>
        <p:txBody>
          <a:bodyPr/>
          <a:lstStyle/>
          <a:p>
            <a:r>
              <a:rPr lang="en-GB" sz="2800" dirty="0"/>
              <a:t>What types of content do you enjoy the most?</a:t>
            </a:r>
          </a:p>
          <a:p>
            <a:endParaRPr lang="en-GB" sz="2800" dirty="0"/>
          </a:p>
          <a:p>
            <a:pPr marL="285750" indent="-285750">
              <a:buFont typeface="Arial" panose="020B0604020202020204" pitchFamily="34" charset="0"/>
              <a:buChar char="•"/>
            </a:pPr>
            <a:r>
              <a:rPr lang="en-GB" sz="2800" b="1" dirty="0"/>
              <a:t>Monetary value</a:t>
            </a:r>
            <a:r>
              <a:rPr lang="en-GB" sz="2800" dirty="0"/>
              <a:t>: e.g. discounts, competitions</a:t>
            </a:r>
          </a:p>
          <a:p>
            <a:pPr marL="285750" indent="-285750">
              <a:buFont typeface="Arial" panose="020B0604020202020204" pitchFamily="34" charset="0"/>
              <a:buChar char="•"/>
            </a:pPr>
            <a:r>
              <a:rPr lang="en-GB" sz="2800" b="1" dirty="0"/>
              <a:t>Knowledge value</a:t>
            </a:r>
            <a:r>
              <a:rPr lang="en-GB" sz="2800" dirty="0"/>
              <a:t>: e.g. ‘how to’ videos</a:t>
            </a:r>
          </a:p>
          <a:p>
            <a:pPr marL="285750" indent="-285750">
              <a:buFont typeface="Arial" panose="020B0604020202020204" pitchFamily="34" charset="0"/>
              <a:buChar char="•"/>
            </a:pPr>
            <a:r>
              <a:rPr lang="en-GB" sz="2800" b="1" dirty="0"/>
              <a:t>Personal value</a:t>
            </a:r>
            <a:r>
              <a:rPr lang="en-GB" sz="2800" dirty="0"/>
              <a:t>: e.g. wellbeing, productivity</a:t>
            </a:r>
          </a:p>
          <a:p>
            <a:pPr marL="285750" indent="-285750">
              <a:buFont typeface="Arial" panose="020B0604020202020204" pitchFamily="34" charset="0"/>
              <a:buChar char="•"/>
            </a:pPr>
            <a:r>
              <a:rPr lang="en-GB" sz="2800" b="1" dirty="0"/>
              <a:t>Utility value</a:t>
            </a:r>
            <a:r>
              <a:rPr lang="en-GB" sz="2800" dirty="0"/>
              <a:t>: e.g. mileage calculator, journey planner</a:t>
            </a:r>
          </a:p>
          <a:p>
            <a:pPr marL="285750" indent="-285750">
              <a:buFont typeface="Arial" panose="020B0604020202020204" pitchFamily="34" charset="0"/>
              <a:buChar char="•"/>
            </a:pPr>
            <a:r>
              <a:rPr lang="en-GB" sz="2800" b="1" dirty="0"/>
              <a:t>Entertainment value</a:t>
            </a:r>
            <a:r>
              <a:rPr lang="en-GB" sz="2800" dirty="0"/>
              <a:t>: e.g. funny video</a:t>
            </a:r>
          </a:p>
          <a:p>
            <a:endParaRPr lang="en-GB" sz="2800" dirty="0"/>
          </a:p>
          <a:p>
            <a:pPr marL="285750" indent="-285750">
              <a:buFont typeface="Arial" panose="020B0604020202020204" pitchFamily="34" charset="0"/>
              <a:buChar char="•"/>
            </a:pPr>
            <a:endParaRPr lang="en-GB" sz="2800" dirty="0"/>
          </a:p>
        </p:txBody>
      </p:sp>
      <p:sp>
        <p:nvSpPr>
          <p:cNvPr id="3" name="Date Placeholder 2">
            <a:extLst>
              <a:ext uri="{FF2B5EF4-FFF2-40B4-BE49-F238E27FC236}">
                <a16:creationId xmlns:a16="http://schemas.microsoft.com/office/drawing/2014/main" id="{142261C6-AAA6-0E07-BE9D-BC6481D374F6}"/>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AF9E6883-7B72-77BD-D784-F60405613661}"/>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6E18372F-F911-EC4C-6923-E22A591C342B}"/>
              </a:ext>
            </a:extLst>
          </p:cNvPr>
          <p:cNvSpPr>
            <a:spLocks noGrp="1"/>
          </p:cNvSpPr>
          <p:nvPr>
            <p:ph type="sldNum" sz="quarter" idx="12"/>
          </p:nvPr>
        </p:nvSpPr>
        <p:spPr/>
        <p:txBody>
          <a:bodyPr/>
          <a:lstStyle/>
          <a:p>
            <a:fld id="{427A094F-A43A-4F11-8E00-1F67ADA82539}" type="slidenum">
              <a:rPr lang="en-GB" smtClean="0"/>
              <a:pPr/>
              <a:t>31</a:t>
            </a:fld>
            <a:endParaRPr lang="en-GB" dirty="0"/>
          </a:p>
        </p:txBody>
      </p:sp>
      <p:sp>
        <p:nvSpPr>
          <p:cNvPr id="6" name="Title 5">
            <a:extLst>
              <a:ext uri="{FF2B5EF4-FFF2-40B4-BE49-F238E27FC236}">
                <a16:creationId xmlns:a16="http://schemas.microsoft.com/office/drawing/2014/main" id="{056D33C8-2105-18B1-E81A-5BA5AB8C242A}"/>
              </a:ext>
            </a:extLst>
          </p:cNvPr>
          <p:cNvSpPr>
            <a:spLocks noGrp="1"/>
          </p:cNvSpPr>
          <p:nvPr>
            <p:ph type="title"/>
          </p:nvPr>
        </p:nvSpPr>
        <p:spPr/>
        <p:txBody>
          <a:bodyPr/>
          <a:lstStyle/>
          <a:p>
            <a:r>
              <a:rPr lang="en-GB" sz="2722" dirty="0">
                <a:latin typeface="+mn-lt"/>
                <a:cs typeface="Calibri" panose="020F0502020204030204" pitchFamily="34" charset="0"/>
              </a:rPr>
              <a:t>Poll</a:t>
            </a:r>
          </a:p>
        </p:txBody>
      </p:sp>
    </p:spTree>
    <p:extLst>
      <p:ext uri="{BB962C8B-B14F-4D97-AF65-F5344CB8AC3E}">
        <p14:creationId xmlns:p14="http://schemas.microsoft.com/office/powerpoint/2010/main" val="129045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830790-4DCB-368D-F870-BBFB3F0F3723}"/>
              </a:ext>
            </a:extLst>
          </p:cNvPr>
          <p:cNvSpPr>
            <a:spLocks noGrp="1"/>
          </p:cNvSpPr>
          <p:nvPr>
            <p:ph idx="1"/>
          </p:nvPr>
        </p:nvSpPr>
        <p:spPr/>
        <p:txBody>
          <a:bodyPr/>
          <a:lstStyle/>
          <a:p>
            <a:endParaRPr lang="en-GB"/>
          </a:p>
        </p:txBody>
      </p:sp>
      <p:sp>
        <p:nvSpPr>
          <p:cNvPr id="3" name="Date Placeholder 2">
            <a:extLst>
              <a:ext uri="{FF2B5EF4-FFF2-40B4-BE49-F238E27FC236}">
                <a16:creationId xmlns:a16="http://schemas.microsoft.com/office/drawing/2014/main" id="{C791A192-91D1-914B-4C33-54D368CC9839}"/>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D276EE5A-0A63-19E7-168E-D0D1445B9912}"/>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F0DD274D-CF4A-EAA2-B357-FCCE778F1612}"/>
              </a:ext>
            </a:extLst>
          </p:cNvPr>
          <p:cNvSpPr>
            <a:spLocks noGrp="1"/>
          </p:cNvSpPr>
          <p:nvPr>
            <p:ph type="sldNum" sz="quarter" idx="12"/>
          </p:nvPr>
        </p:nvSpPr>
        <p:spPr/>
        <p:txBody>
          <a:bodyPr/>
          <a:lstStyle/>
          <a:p>
            <a:fld id="{427A094F-A43A-4F11-8E00-1F67ADA82539}" type="slidenum">
              <a:rPr lang="en-GB" smtClean="0"/>
              <a:pPr/>
              <a:t>32</a:t>
            </a:fld>
            <a:endParaRPr lang="en-GB" dirty="0"/>
          </a:p>
        </p:txBody>
      </p:sp>
      <p:sp>
        <p:nvSpPr>
          <p:cNvPr id="7" name="Title 6">
            <a:extLst>
              <a:ext uri="{FF2B5EF4-FFF2-40B4-BE49-F238E27FC236}">
                <a16:creationId xmlns:a16="http://schemas.microsoft.com/office/drawing/2014/main" id="{1DD1D14B-A845-E120-882C-4D3011DE8B00}"/>
              </a:ext>
            </a:extLst>
          </p:cNvPr>
          <p:cNvSpPr>
            <a:spLocks noGrp="1"/>
          </p:cNvSpPr>
          <p:nvPr>
            <p:ph type="title"/>
          </p:nvPr>
        </p:nvSpPr>
        <p:spPr/>
        <p:txBody>
          <a:bodyPr/>
          <a:lstStyle/>
          <a:p>
            <a:r>
              <a:rPr lang="en-GB" sz="2722" dirty="0">
                <a:latin typeface="+mn-lt"/>
                <a:cs typeface="Calibri" panose="020F0502020204030204" pitchFamily="34" charset="0"/>
              </a:rPr>
              <a:t>Social Media Content</a:t>
            </a:r>
          </a:p>
        </p:txBody>
      </p:sp>
      <p:graphicFrame>
        <p:nvGraphicFramePr>
          <p:cNvPr id="9" name="Content Placeholder 3">
            <a:extLst>
              <a:ext uri="{FF2B5EF4-FFF2-40B4-BE49-F238E27FC236}">
                <a16:creationId xmlns:a16="http://schemas.microsoft.com/office/drawing/2014/main" id="{882ACA56-9043-E213-DBED-3133B1DAB806}"/>
              </a:ext>
            </a:extLst>
          </p:cNvPr>
          <p:cNvGraphicFramePr>
            <a:graphicFrameLocks/>
          </p:cNvGraphicFramePr>
          <p:nvPr>
            <p:extLst>
              <p:ext uri="{D42A27DB-BD31-4B8C-83A1-F6EECF244321}">
                <p14:modId xmlns:p14="http://schemas.microsoft.com/office/powerpoint/2010/main" val="2773340554"/>
              </p:ext>
            </p:extLst>
          </p:nvPr>
        </p:nvGraphicFramePr>
        <p:xfrm>
          <a:off x="391892" y="1045074"/>
          <a:ext cx="11407331" cy="4980871"/>
        </p:xfrm>
        <a:graphic>
          <a:graphicData uri="http://schemas.openxmlformats.org/drawingml/2006/table">
            <a:tbl>
              <a:tblPr firstRow="1" bandRow="1">
                <a:tableStyleId>{1FECB4D8-DB02-4DC6-A0A2-4F2EBAE1DC90}</a:tableStyleId>
              </a:tblPr>
              <a:tblGrid>
                <a:gridCol w="3408553">
                  <a:extLst>
                    <a:ext uri="{9D8B030D-6E8A-4147-A177-3AD203B41FA5}">
                      <a16:colId xmlns:a16="http://schemas.microsoft.com/office/drawing/2014/main" val="20000"/>
                    </a:ext>
                  </a:extLst>
                </a:gridCol>
                <a:gridCol w="4579451">
                  <a:extLst>
                    <a:ext uri="{9D8B030D-6E8A-4147-A177-3AD203B41FA5}">
                      <a16:colId xmlns:a16="http://schemas.microsoft.com/office/drawing/2014/main" val="20001"/>
                    </a:ext>
                  </a:extLst>
                </a:gridCol>
                <a:gridCol w="3419327">
                  <a:extLst>
                    <a:ext uri="{9D8B030D-6E8A-4147-A177-3AD203B41FA5}">
                      <a16:colId xmlns:a16="http://schemas.microsoft.com/office/drawing/2014/main" val="20002"/>
                    </a:ext>
                  </a:extLst>
                </a:gridCol>
              </a:tblGrid>
              <a:tr h="380704">
                <a:tc>
                  <a:txBody>
                    <a:bodyPr/>
                    <a:lstStyle/>
                    <a:p>
                      <a:pPr algn="ctr"/>
                      <a:r>
                        <a:rPr lang="en-GB" sz="1800" dirty="0"/>
                        <a:t>Content Type</a:t>
                      </a:r>
                    </a:p>
                  </a:txBody>
                  <a:tcPr/>
                </a:tc>
                <a:tc>
                  <a:txBody>
                    <a:bodyPr/>
                    <a:lstStyle/>
                    <a:p>
                      <a:pPr algn="ctr"/>
                      <a:r>
                        <a:rPr lang="en-GB" sz="1800" dirty="0"/>
                        <a:t>Benefit</a:t>
                      </a:r>
                      <a:r>
                        <a:rPr lang="en-GB" sz="1800" baseline="0" dirty="0"/>
                        <a:t>s</a:t>
                      </a:r>
                      <a:endParaRPr lang="en-GB" sz="1800" dirty="0"/>
                    </a:p>
                  </a:txBody>
                  <a:tcPr/>
                </a:tc>
                <a:tc>
                  <a:txBody>
                    <a:bodyPr/>
                    <a:lstStyle/>
                    <a:p>
                      <a:pPr algn="ctr"/>
                      <a:r>
                        <a:rPr lang="en-GB" sz="1800" dirty="0"/>
                        <a:t>Limitations</a:t>
                      </a:r>
                    </a:p>
                  </a:txBody>
                  <a:tcPr/>
                </a:tc>
                <a:extLst>
                  <a:ext uri="{0D108BD9-81ED-4DB2-BD59-A6C34878D82A}">
                    <a16:rowId xmlns:a16="http://schemas.microsoft.com/office/drawing/2014/main" val="10000"/>
                  </a:ext>
                </a:extLst>
              </a:tr>
              <a:tr h="1427638">
                <a:tc>
                  <a:txBody>
                    <a:bodyPr/>
                    <a:lstStyle/>
                    <a:p>
                      <a:pPr algn="ctr"/>
                      <a:r>
                        <a:rPr lang="en-GB" sz="1600" dirty="0"/>
                        <a:t>Video</a:t>
                      </a:r>
                    </a:p>
                  </a:txBody>
                  <a:tcPr/>
                </a:tc>
                <a:tc>
                  <a:txBody>
                    <a:bodyPr/>
                    <a:lstStyle/>
                    <a:p>
                      <a:pPr marL="285750" indent="-285750">
                        <a:buFont typeface="Arial"/>
                        <a:buChar char="•"/>
                      </a:pPr>
                      <a:r>
                        <a:rPr lang="en-GB" sz="1400" dirty="0"/>
                        <a:t>Highly engaging content </a:t>
                      </a:r>
                    </a:p>
                    <a:p>
                      <a:pPr marL="285750" indent="-285750">
                        <a:buFont typeface="Arial"/>
                        <a:buChar char="•"/>
                      </a:pPr>
                      <a:r>
                        <a:rPr lang="en-GB" sz="1400" dirty="0"/>
                        <a:t>Video can be easily shared socially (possible viral effect)</a:t>
                      </a:r>
                    </a:p>
                    <a:p>
                      <a:pPr marL="285750" indent="-285750">
                        <a:buFont typeface="Arial"/>
                        <a:buChar char="•"/>
                      </a:pPr>
                      <a:r>
                        <a:rPr lang="en-GB" sz="1400" dirty="0"/>
                        <a:t>Can help build brand trust, credibility and position organisation</a:t>
                      </a:r>
                      <a:r>
                        <a:rPr lang="en-GB" sz="1400" baseline="0" dirty="0"/>
                        <a:t> as experts</a:t>
                      </a:r>
                      <a:endParaRPr lang="en-GB" sz="1400" dirty="0"/>
                    </a:p>
                  </a:txBody>
                  <a:tcPr/>
                </a:tc>
                <a:tc>
                  <a:txBody>
                    <a:bodyPr/>
                    <a:lstStyle/>
                    <a:p>
                      <a:pPr marL="285750" indent="-285750">
                        <a:buFont typeface="Arial"/>
                        <a:buChar char="•"/>
                      </a:pPr>
                      <a:r>
                        <a:rPr lang="en-GB" sz="1400" dirty="0"/>
                        <a:t>Videos can be time consuming</a:t>
                      </a:r>
                      <a:r>
                        <a:rPr lang="en-GB" sz="1400" baseline="0" dirty="0"/>
                        <a:t> to produce and edit</a:t>
                      </a:r>
                    </a:p>
                    <a:p>
                      <a:pPr marL="285750" indent="-285750">
                        <a:buFont typeface="Arial"/>
                        <a:buChar char="•"/>
                      </a:pPr>
                      <a:r>
                        <a:rPr lang="en-GB" sz="1400" dirty="0"/>
                        <a:t>Poor video or</a:t>
                      </a:r>
                      <a:r>
                        <a:rPr lang="en-GB" sz="1400" baseline="0" dirty="0"/>
                        <a:t> audio can affect brand perception</a:t>
                      </a:r>
                    </a:p>
                    <a:p>
                      <a:pPr marL="285750" indent="-285750">
                        <a:buFont typeface="Arial"/>
                        <a:buChar char="•"/>
                      </a:pPr>
                      <a:r>
                        <a:rPr lang="en-GB" sz="1400" dirty="0"/>
                        <a:t>Younger</a:t>
                      </a:r>
                      <a:r>
                        <a:rPr lang="en-GB" sz="1400" baseline="0" dirty="0"/>
                        <a:t> users don’t often watch  full length of video </a:t>
                      </a:r>
                      <a:endParaRPr lang="en-GB" sz="1400" dirty="0"/>
                    </a:p>
                  </a:txBody>
                  <a:tcPr/>
                </a:tc>
                <a:extLst>
                  <a:ext uri="{0D108BD9-81ED-4DB2-BD59-A6C34878D82A}">
                    <a16:rowId xmlns:a16="http://schemas.microsoft.com/office/drawing/2014/main" val="10001"/>
                  </a:ext>
                </a:extLst>
              </a:tr>
              <a:tr h="1205561">
                <a:tc>
                  <a:txBody>
                    <a:bodyPr/>
                    <a:lstStyle/>
                    <a:p>
                      <a:pPr algn="ctr"/>
                      <a:r>
                        <a:rPr lang="en-GB" sz="1600" dirty="0"/>
                        <a:t>Stories (Snapchat</a:t>
                      </a:r>
                      <a:r>
                        <a:rPr lang="en-GB" sz="1600" baseline="0" dirty="0"/>
                        <a:t>, Facebook, Instagram)</a:t>
                      </a:r>
                      <a:endParaRPr lang="en-GB" sz="1600" dirty="0"/>
                    </a:p>
                  </a:txBody>
                  <a:tcPr/>
                </a:tc>
                <a:tc>
                  <a:txBody>
                    <a:bodyPr/>
                    <a:lstStyle/>
                    <a:p>
                      <a:pPr marL="285750" indent="-285750">
                        <a:buFont typeface="Arial"/>
                        <a:buChar char="•"/>
                      </a:pPr>
                      <a:r>
                        <a:rPr lang="en-GB" sz="1400" baseline="0" dirty="0"/>
                        <a:t>Shows authenticity of brand</a:t>
                      </a:r>
                    </a:p>
                    <a:p>
                      <a:pPr marL="285750" indent="-285750">
                        <a:buFont typeface="Arial"/>
                        <a:buChar char="•"/>
                      </a:pPr>
                      <a:r>
                        <a:rPr lang="en-GB" sz="1400" baseline="0" dirty="0"/>
                        <a:t>Provides engaging content</a:t>
                      </a:r>
                    </a:p>
                    <a:p>
                      <a:pPr marL="285750" indent="-285750">
                        <a:buFont typeface="Arial"/>
                        <a:buChar char="•"/>
                      </a:pPr>
                      <a:r>
                        <a:rPr lang="en-GB" sz="1400" baseline="0" dirty="0"/>
                        <a:t>Can delete story if there is an issue/error</a:t>
                      </a:r>
                    </a:p>
                    <a:p>
                      <a:pPr marL="285750" indent="-285750">
                        <a:buFont typeface="Arial"/>
                        <a:buChar char="•"/>
                      </a:pPr>
                      <a:r>
                        <a:rPr lang="en-GB" sz="1400" baseline="0" dirty="0"/>
                        <a:t>Can direct users to ‘see more’ with links</a:t>
                      </a:r>
                    </a:p>
                  </a:txBody>
                  <a:tcPr/>
                </a:tc>
                <a:tc>
                  <a:txBody>
                    <a:bodyPr/>
                    <a:lstStyle/>
                    <a:p>
                      <a:pPr marL="285750" indent="-285750">
                        <a:buFont typeface="Arial"/>
                        <a:buChar char="•"/>
                      </a:pPr>
                      <a:r>
                        <a:rPr lang="en-GB" sz="1400" dirty="0"/>
                        <a:t>Non-permanent</a:t>
                      </a:r>
                      <a:r>
                        <a:rPr lang="en-GB" sz="1400" baseline="0" dirty="0"/>
                        <a:t> content</a:t>
                      </a:r>
                    </a:p>
                    <a:p>
                      <a:pPr marL="285750" indent="-285750">
                        <a:buFont typeface="Arial"/>
                        <a:buChar char="•"/>
                      </a:pPr>
                      <a:r>
                        <a:rPr lang="en-GB" sz="1400" baseline="0" dirty="0"/>
                        <a:t>Have to be recorded on a mobile device</a:t>
                      </a:r>
                    </a:p>
                    <a:p>
                      <a:pPr marL="285750" indent="-285750">
                        <a:buFont typeface="Arial"/>
                        <a:buChar char="•"/>
                      </a:pPr>
                      <a:r>
                        <a:rPr lang="en-GB" sz="1400" baseline="0" dirty="0"/>
                        <a:t>Cannot use or share content on other social platforms</a:t>
                      </a:r>
                      <a:endParaRPr lang="en-GB" sz="1400" dirty="0"/>
                    </a:p>
                  </a:txBody>
                  <a:tcPr/>
                </a:tc>
                <a:extLst>
                  <a:ext uri="{0D108BD9-81ED-4DB2-BD59-A6C34878D82A}">
                    <a16:rowId xmlns:a16="http://schemas.microsoft.com/office/drawing/2014/main" val="10002"/>
                  </a:ext>
                </a:extLst>
              </a:tr>
              <a:tr h="1205561">
                <a:tc>
                  <a:txBody>
                    <a:bodyPr/>
                    <a:lstStyle/>
                    <a:p>
                      <a:pPr algn="ctr"/>
                      <a:r>
                        <a:rPr lang="en-GB" sz="1600" dirty="0"/>
                        <a:t>Live Broadcast/video</a:t>
                      </a:r>
                    </a:p>
                  </a:txBody>
                  <a:tcPr/>
                </a:tc>
                <a:tc>
                  <a:txBody>
                    <a:bodyPr/>
                    <a:lstStyle/>
                    <a:p>
                      <a:pPr marL="285750" indent="-285750">
                        <a:buFont typeface="Arial"/>
                        <a:buChar char="•"/>
                      </a:pPr>
                      <a:r>
                        <a:rPr lang="en-GB" sz="1400" dirty="0"/>
                        <a:t>Shown more in newsfeed algorithms</a:t>
                      </a:r>
                    </a:p>
                    <a:p>
                      <a:pPr marL="285750" indent="-285750">
                        <a:buFont typeface="Arial"/>
                        <a:buChar char="•"/>
                      </a:pPr>
                      <a:r>
                        <a:rPr lang="en-GB" sz="1400" baseline="0" dirty="0"/>
                        <a:t>Enables real connection to be made with audience – intimate experience</a:t>
                      </a:r>
                    </a:p>
                    <a:p>
                      <a:pPr marL="285750" indent="-285750">
                        <a:buFont typeface="Arial"/>
                        <a:buChar char="•"/>
                      </a:pPr>
                      <a:r>
                        <a:rPr lang="en-GB" sz="1400" baseline="0" dirty="0"/>
                        <a:t>Create sense of community enabling interaction between brand and followers</a:t>
                      </a:r>
                    </a:p>
                  </a:txBody>
                  <a:tcPr/>
                </a:tc>
                <a:tc>
                  <a:txBody>
                    <a:bodyPr/>
                    <a:lstStyle/>
                    <a:p>
                      <a:pPr marL="285750" indent="-285750">
                        <a:buFont typeface="Arial"/>
                        <a:buChar char="•"/>
                      </a:pPr>
                      <a:r>
                        <a:rPr lang="en-GB" sz="1400" dirty="0"/>
                        <a:t>The</a:t>
                      </a:r>
                      <a:r>
                        <a:rPr lang="en-GB" sz="1400" baseline="0" dirty="0"/>
                        <a:t> entire </a:t>
                      </a:r>
                      <a:r>
                        <a:rPr lang="en-GB" sz="1400" dirty="0"/>
                        <a:t>audience will not be</a:t>
                      </a:r>
                      <a:r>
                        <a:rPr lang="en-GB" sz="1400" baseline="0" dirty="0"/>
                        <a:t> notified of live broadcast</a:t>
                      </a:r>
                    </a:p>
                    <a:p>
                      <a:pPr marL="285750" indent="-285750">
                        <a:buFont typeface="Arial"/>
                        <a:buChar char="•"/>
                      </a:pPr>
                      <a:r>
                        <a:rPr lang="en-GB" sz="1400" baseline="0" dirty="0"/>
                        <a:t>Issues with ‘live’ nature of media (errors, mistakes)</a:t>
                      </a:r>
                      <a:endParaRPr lang="en-GB" sz="1400" dirty="0"/>
                    </a:p>
                  </a:txBody>
                  <a:tcPr/>
                </a:tc>
                <a:extLst>
                  <a:ext uri="{0D108BD9-81ED-4DB2-BD59-A6C34878D82A}">
                    <a16:rowId xmlns:a16="http://schemas.microsoft.com/office/drawing/2014/main" val="10003"/>
                  </a:ext>
                </a:extLst>
              </a:tr>
              <a:tr h="761407">
                <a:tc>
                  <a:txBody>
                    <a:bodyPr/>
                    <a:lstStyle/>
                    <a:p>
                      <a:pPr algn="ctr"/>
                      <a:r>
                        <a:rPr lang="en-GB" sz="1600" dirty="0"/>
                        <a:t>Gifs</a:t>
                      </a:r>
                    </a:p>
                  </a:txBody>
                  <a:tcPr/>
                </a:tc>
                <a:tc>
                  <a:txBody>
                    <a:bodyPr/>
                    <a:lstStyle/>
                    <a:p>
                      <a:pPr marL="285750" indent="-285750">
                        <a:buFont typeface="Arial"/>
                        <a:buChar char="•"/>
                      </a:pPr>
                      <a:r>
                        <a:rPr lang="en-GB" sz="1400" kern="1200" dirty="0">
                          <a:solidFill>
                            <a:schemeClr val="dk1"/>
                          </a:solidFill>
                        </a:rPr>
                        <a:t>Adds</a:t>
                      </a:r>
                      <a:r>
                        <a:rPr lang="en-GB" sz="1400" kern="1200" baseline="0" dirty="0">
                          <a:solidFill>
                            <a:schemeClr val="dk1"/>
                          </a:solidFill>
                        </a:rPr>
                        <a:t> visual variety to social media feed</a:t>
                      </a:r>
                    </a:p>
                    <a:p>
                      <a:pPr marL="285750" indent="-285750">
                        <a:buFont typeface="Arial"/>
                        <a:buChar char="•"/>
                      </a:pPr>
                      <a:r>
                        <a:rPr lang="en-GB" sz="1400" kern="1200" baseline="0" dirty="0">
                          <a:solidFill>
                            <a:schemeClr val="dk1"/>
                          </a:solidFill>
                        </a:rPr>
                        <a:t>A great gif is worth a thousand words</a:t>
                      </a:r>
                    </a:p>
                    <a:p>
                      <a:pPr marL="285750" indent="-285750">
                        <a:buFont typeface="Arial"/>
                        <a:buChar char="•"/>
                      </a:pPr>
                      <a:r>
                        <a:rPr lang="en-GB" sz="1400" kern="1200" baseline="0" dirty="0">
                          <a:solidFill>
                            <a:schemeClr val="dk1"/>
                          </a:solidFill>
                        </a:rPr>
                        <a:t>Highly engaging, easy to share.</a:t>
                      </a:r>
                      <a:endParaRPr lang="en-GB" sz="1100" dirty="0">
                        <a:latin typeface="+mn-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400" dirty="0"/>
                        <a:t>If misused, they can devalue a message or brand</a:t>
                      </a:r>
                    </a:p>
                    <a:p>
                      <a:pPr marL="285750" indent="-285750">
                        <a:buFont typeface="Arial"/>
                        <a:buChar char="•"/>
                      </a:pPr>
                      <a:endParaRPr lang="en-GB" sz="1400" baseline="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378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D3AE9-18D6-D521-C3FF-2131D93EC69B}"/>
              </a:ext>
            </a:extLst>
          </p:cNvPr>
          <p:cNvSpPr>
            <a:spLocks noGrp="1"/>
          </p:cNvSpPr>
          <p:nvPr>
            <p:ph idx="1"/>
          </p:nvPr>
        </p:nvSpPr>
        <p:spPr/>
        <p:txBody>
          <a:bodyPr/>
          <a:lstStyle/>
          <a:p>
            <a:endParaRPr lang="en-GB"/>
          </a:p>
        </p:txBody>
      </p:sp>
      <p:sp>
        <p:nvSpPr>
          <p:cNvPr id="3" name="Date Placeholder 2">
            <a:extLst>
              <a:ext uri="{FF2B5EF4-FFF2-40B4-BE49-F238E27FC236}">
                <a16:creationId xmlns:a16="http://schemas.microsoft.com/office/drawing/2014/main" id="{8E37528F-3489-E4D2-D2CE-5D3BB361EAC3}"/>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68A48855-B63A-5D91-A447-A0822070E2FB}"/>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F77B9C4D-87D6-6CCD-8F5A-CCD0A03163E2}"/>
              </a:ext>
            </a:extLst>
          </p:cNvPr>
          <p:cNvSpPr>
            <a:spLocks noGrp="1"/>
          </p:cNvSpPr>
          <p:nvPr>
            <p:ph type="sldNum" sz="quarter" idx="12"/>
          </p:nvPr>
        </p:nvSpPr>
        <p:spPr/>
        <p:txBody>
          <a:bodyPr/>
          <a:lstStyle/>
          <a:p>
            <a:fld id="{427A094F-A43A-4F11-8E00-1F67ADA82539}" type="slidenum">
              <a:rPr lang="en-GB" smtClean="0"/>
              <a:pPr/>
              <a:t>33</a:t>
            </a:fld>
            <a:endParaRPr lang="en-GB" dirty="0"/>
          </a:p>
        </p:txBody>
      </p:sp>
      <p:sp>
        <p:nvSpPr>
          <p:cNvPr id="6" name="Title 5">
            <a:extLst>
              <a:ext uri="{FF2B5EF4-FFF2-40B4-BE49-F238E27FC236}">
                <a16:creationId xmlns:a16="http://schemas.microsoft.com/office/drawing/2014/main" id="{193492B9-708F-E1EE-ED77-82EA8C1B4475}"/>
              </a:ext>
            </a:extLst>
          </p:cNvPr>
          <p:cNvSpPr>
            <a:spLocks noGrp="1"/>
          </p:cNvSpPr>
          <p:nvPr>
            <p:ph type="title"/>
          </p:nvPr>
        </p:nvSpPr>
        <p:spPr/>
        <p:txBody>
          <a:bodyPr/>
          <a:lstStyle/>
          <a:p>
            <a:r>
              <a:rPr lang="en-GB" sz="2722" dirty="0">
                <a:latin typeface="+mn-lt"/>
                <a:cs typeface="Calibri" panose="020F0502020204030204" pitchFamily="34" charset="0"/>
              </a:rPr>
              <a:t>Social Media Content</a:t>
            </a:r>
          </a:p>
        </p:txBody>
      </p:sp>
      <p:graphicFrame>
        <p:nvGraphicFramePr>
          <p:cNvPr id="7" name="Content Placeholder 3">
            <a:extLst>
              <a:ext uri="{FF2B5EF4-FFF2-40B4-BE49-F238E27FC236}">
                <a16:creationId xmlns:a16="http://schemas.microsoft.com/office/drawing/2014/main" id="{B86579F1-8563-5F89-093E-113C860C1548}"/>
              </a:ext>
            </a:extLst>
          </p:cNvPr>
          <p:cNvGraphicFramePr>
            <a:graphicFrameLocks/>
          </p:cNvGraphicFramePr>
          <p:nvPr>
            <p:extLst>
              <p:ext uri="{D42A27DB-BD31-4B8C-83A1-F6EECF244321}">
                <p14:modId xmlns:p14="http://schemas.microsoft.com/office/powerpoint/2010/main" val="94692050"/>
              </p:ext>
            </p:extLst>
          </p:nvPr>
        </p:nvGraphicFramePr>
        <p:xfrm>
          <a:off x="391891" y="1062679"/>
          <a:ext cx="11407330" cy="5189838"/>
        </p:xfrm>
        <a:graphic>
          <a:graphicData uri="http://schemas.openxmlformats.org/drawingml/2006/table">
            <a:tbl>
              <a:tblPr firstRow="1" bandRow="1">
                <a:tableStyleId>{1FECB4D8-DB02-4DC6-A0A2-4F2EBAE1DC90}</a:tableStyleId>
              </a:tblPr>
              <a:tblGrid>
                <a:gridCol w="2634531">
                  <a:extLst>
                    <a:ext uri="{9D8B030D-6E8A-4147-A177-3AD203B41FA5}">
                      <a16:colId xmlns:a16="http://schemas.microsoft.com/office/drawing/2014/main" val="20000"/>
                    </a:ext>
                  </a:extLst>
                </a:gridCol>
                <a:gridCol w="4642421">
                  <a:extLst>
                    <a:ext uri="{9D8B030D-6E8A-4147-A177-3AD203B41FA5}">
                      <a16:colId xmlns:a16="http://schemas.microsoft.com/office/drawing/2014/main" val="20001"/>
                    </a:ext>
                  </a:extLst>
                </a:gridCol>
                <a:gridCol w="4130378">
                  <a:extLst>
                    <a:ext uri="{9D8B030D-6E8A-4147-A177-3AD203B41FA5}">
                      <a16:colId xmlns:a16="http://schemas.microsoft.com/office/drawing/2014/main" val="20002"/>
                    </a:ext>
                  </a:extLst>
                </a:gridCol>
              </a:tblGrid>
              <a:tr h="454447">
                <a:tc>
                  <a:txBody>
                    <a:bodyPr/>
                    <a:lstStyle/>
                    <a:p>
                      <a:pPr algn="ctr"/>
                      <a:r>
                        <a:rPr lang="en-GB" sz="1800" dirty="0"/>
                        <a:t>Content Type</a:t>
                      </a:r>
                    </a:p>
                  </a:txBody>
                  <a:tcPr/>
                </a:tc>
                <a:tc>
                  <a:txBody>
                    <a:bodyPr/>
                    <a:lstStyle/>
                    <a:p>
                      <a:pPr algn="ctr"/>
                      <a:r>
                        <a:rPr lang="en-GB" sz="1800" dirty="0"/>
                        <a:t>Benefit</a:t>
                      </a:r>
                      <a:r>
                        <a:rPr lang="en-GB" sz="1800" baseline="0" dirty="0"/>
                        <a:t>s</a:t>
                      </a:r>
                      <a:endParaRPr lang="en-GB" sz="1800" dirty="0"/>
                    </a:p>
                  </a:txBody>
                  <a:tcPr/>
                </a:tc>
                <a:tc>
                  <a:txBody>
                    <a:bodyPr/>
                    <a:lstStyle/>
                    <a:p>
                      <a:pPr algn="ctr"/>
                      <a:r>
                        <a:rPr lang="en-GB" sz="1800" dirty="0"/>
                        <a:t>Limitations</a:t>
                      </a:r>
                    </a:p>
                  </a:txBody>
                  <a:tcPr/>
                </a:tc>
                <a:extLst>
                  <a:ext uri="{0D108BD9-81ED-4DB2-BD59-A6C34878D82A}">
                    <a16:rowId xmlns:a16="http://schemas.microsoft.com/office/drawing/2014/main" val="10000"/>
                  </a:ext>
                </a:extLst>
              </a:tr>
              <a:tr h="1149615">
                <a:tc>
                  <a:txBody>
                    <a:bodyPr/>
                    <a:lstStyle/>
                    <a:p>
                      <a:pPr algn="ctr"/>
                      <a:r>
                        <a:rPr lang="en-GB" sz="1600" dirty="0"/>
                        <a:t>Quizzes</a:t>
                      </a:r>
                    </a:p>
                  </a:txBody>
                  <a:tcPr/>
                </a:tc>
                <a:tc>
                  <a:txBody>
                    <a:bodyPr/>
                    <a:lstStyle/>
                    <a:p>
                      <a:pPr marL="285750" indent="-285750">
                        <a:buFont typeface="Arial"/>
                        <a:buChar char="•"/>
                      </a:pPr>
                      <a:r>
                        <a:rPr lang="en-GB" sz="1400" dirty="0"/>
                        <a:t>Interactive</a:t>
                      </a:r>
                      <a:r>
                        <a:rPr lang="en-GB" sz="1400" baseline="0" dirty="0"/>
                        <a:t> content and can capture data </a:t>
                      </a:r>
                    </a:p>
                    <a:p>
                      <a:pPr marL="285750" indent="-285750">
                        <a:buFont typeface="Arial"/>
                        <a:buChar char="•"/>
                      </a:pPr>
                      <a:r>
                        <a:rPr lang="en-GB" sz="1400" baseline="0" dirty="0"/>
                        <a:t>Increased popularity on social networks</a:t>
                      </a:r>
                      <a:endParaRPr lang="en-GB" sz="1400" dirty="0"/>
                    </a:p>
                  </a:txBody>
                  <a:tcPr/>
                </a:tc>
                <a:tc>
                  <a:txBody>
                    <a:bodyPr/>
                    <a:lstStyle/>
                    <a:p>
                      <a:pPr marL="285750" indent="-285750">
                        <a:buFont typeface="Arial"/>
                        <a:buChar char="•"/>
                      </a:pPr>
                      <a:r>
                        <a:rPr lang="en-GB" sz="1400" dirty="0"/>
                        <a:t>Usually only undertaken once by</a:t>
                      </a:r>
                      <a:r>
                        <a:rPr lang="en-GB" sz="1400" baseline="0" dirty="0"/>
                        <a:t> a user</a:t>
                      </a:r>
                      <a:endParaRPr lang="en-GB" sz="1400" dirty="0"/>
                    </a:p>
                  </a:txBody>
                  <a:tcPr/>
                </a:tc>
                <a:extLst>
                  <a:ext uri="{0D108BD9-81ED-4DB2-BD59-A6C34878D82A}">
                    <a16:rowId xmlns:a16="http://schemas.microsoft.com/office/drawing/2014/main" val="10001"/>
                  </a:ext>
                </a:extLst>
              </a:tr>
              <a:tr h="1157907">
                <a:tc>
                  <a:txBody>
                    <a:bodyPr/>
                    <a:lstStyle/>
                    <a:p>
                      <a:pPr algn="ctr"/>
                      <a:r>
                        <a:rPr lang="en-GB" sz="1600" dirty="0"/>
                        <a:t>Competitions</a:t>
                      </a:r>
                    </a:p>
                  </a:txBody>
                  <a:tcPr/>
                </a:tc>
                <a:tc>
                  <a:txBody>
                    <a:bodyPr/>
                    <a:lstStyle/>
                    <a:p>
                      <a:pPr marL="285750" indent="-285750">
                        <a:buFont typeface="Arial"/>
                        <a:buChar char="•"/>
                      </a:pPr>
                      <a:r>
                        <a:rPr lang="en-GB" sz="1400" dirty="0"/>
                        <a:t>Can</a:t>
                      </a:r>
                      <a:r>
                        <a:rPr lang="en-GB" sz="1400" baseline="0" dirty="0"/>
                        <a:t> assist in creating user generated content</a:t>
                      </a:r>
                    </a:p>
                    <a:p>
                      <a:pPr marL="285750" indent="-285750">
                        <a:buFont typeface="Arial"/>
                        <a:buChar char="•"/>
                      </a:pPr>
                      <a:r>
                        <a:rPr lang="en-GB" sz="1400" baseline="0" dirty="0"/>
                        <a:t>Easy to share</a:t>
                      </a:r>
                    </a:p>
                    <a:p>
                      <a:pPr marL="285750" indent="-285750">
                        <a:buFont typeface="Arial"/>
                        <a:buChar char="•"/>
                      </a:pPr>
                      <a:r>
                        <a:rPr lang="en-GB" sz="1400" baseline="0" dirty="0"/>
                        <a:t>Can capture consumer data</a:t>
                      </a:r>
                    </a:p>
                  </a:txBody>
                  <a:tcPr/>
                </a:tc>
                <a:tc>
                  <a:txBody>
                    <a:bodyPr/>
                    <a:lstStyle/>
                    <a:p>
                      <a:pPr marL="285750" indent="-285750">
                        <a:buFont typeface="Arial"/>
                        <a:buChar char="•"/>
                      </a:pPr>
                      <a:r>
                        <a:rPr lang="en-GB" sz="1400" dirty="0"/>
                        <a:t>Subject</a:t>
                      </a:r>
                      <a:r>
                        <a:rPr lang="en-GB" sz="1400" baseline="0" dirty="0"/>
                        <a:t> to regulations</a:t>
                      </a:r>
                    </a:p>
                    <a:p>
                      <a:pPr marL="285750" indent="-285750">
                        <a:buFont typeface="Arial"/>
                        <a:buChar char="•"/>
                      </a:pPr>
                      <a:r>
                        <a:rPr lang="en-GB" sz="1400" baseline="0" dirty="0"/>
                        <a:t>Can be hard to administer </a:t>
                      </a:r>
                      <a:endParaRPr lang="en-GB" sz="1400" dirty="0"/>
                    </a:p>
                  </a:txBody>
                  <a:tcPr/>
                </a:tc>
                <a:extLst>
                  <a:ext uri="{0D108BD9-81ED-4DB2-BD59-A6C34878D82A}">
                    <a16:rowId xmlns:a16="http://schemas.microsoft.com/office/drawing/2014/main" val="10002"/>
                  </a:ext>
                </a:extLst>
              </a:tr>
              <a:tr h="634981">
                <a:tc>
                  <a:txBody>
                    <a:bodyPr/>
                    <a:lstStyle/>
                    <a:p>
                      <a:pPr algn="ctr"/>
                      <a:r>
                        <a:rPr lang="en-GB" sz="1600" dirty="0"/>
                        <a:t>Games</a:t>
                      </a:r>
                    </a:p>
                  </a:txBody>
                  <a:tcPr/>
                </a:tc>
                <a:tc>
                  <a:txBody>
                    <a:bodyPr/>
                    <a:lstStyle/>
                    <a:p>
                      <a:pPr marL="285750" indent="-285750">
                        <a:buFont typeface="Arial"/>
                        <a:buChar char="•"/>
                      </a:pPr>
                      <a:r>
                        <a:rPr lang="en-GB" sz="1400" dirty="0"/>
                        <a:t>Good for encouraging  engagement</a:t>
                      </a:r>
                    </a:p>
                    <a:p>
                      <a:pPr marL="285750" indent="-285750">
                        <a:buFont typeface="Arial"/>
                        <a:buChar char="•"/>
                      </a:pPr>
                      <a:r>
                        <a:rPr lang="en-GB" sz="1400" dirty="0"/>
                        <a:t>Can provide an interactive element</a:t>
                      </a:r>
                    </a:p>
                  </a:txBody>
                  <a:tcPr/>
                </a:tc>
                <a:tc>
                  <a:txBody>
                    <a:bodyPr/>
                    <a:lstStyle/>
                    <a:p>
                      <a:pPr marL="285750" indent="-285750">
                        <a:buFont typeface="Arial"/>
                        <a:buChar char="•"/>
                      </a:pPr>
                      <a:r>
                        <a:rPr lang="en-GB" sz="1400" dirty="0"/>
                        <a:t>Resource intensive and required technical</a:t>
                      </a:r>
                      <a:r>
                        <a:rPr lang="en-GB" sz="1400" baseline="0" dirty="0"/>
                        <a:t> expertise</a:t>
                      </a:r>
                      <a:endParaRPr lang="en-GB" sz="1400" dirty="0"/>
                    </a:p>
                  </a:txBody>
                  <a:tcPr/>
                </a:tc>
                <a:extLst>
                  <a:ext uri="{0D108BD9-81ED-4DB2-BD59-A6C34878D82A}">
                    <a16:rowId xmlns:a16="http://schemas.microsoft.com/office/drawing/2014/main" val="10003"/>
                  </a:ext>
                </a:extLst>
              </a:tr>
              <a:tr h="896444">
                <a:tc>
                  <a:txBody>
                    <a:bodyPr/>
                    <a:lstStyle/>
                    <a:p>
                      <a:pPr algn="ctr"/>
                      <a:r>
                        <a:rPr lang="en-GB" sz="1600" dirty="0"/>
                        <a:t>Meme</a:t>
                      </a:r>
                    </a:p>
                  </a:txBody>
                  <a:tcPr/>
                </a:tc>
                <a:tc>
                  <a:txBody>
                    <a:bodyPr/>
                    <a:lstStyle/>
                    <a:p>
                      <a:pPr marL="285750" indent="-285750">
                        <a:buFont typeface="Arial"/>
                        <a:buChar char="•"/>
                      </a:pPr>
                      <a:r>
                        <a:rPr lang="en-GB" sz="1400" dirty="0"/>
                        <a:t>Humorous</a:t>
                      </a:r>
                      <a:r>
                        <a:rPr lang="en-GB" sz="1400" baseline="0" dirty="0"/>
                        <a:t> and fun – can help create brand personality</a:t>
                      </a:r>
                    </a:p>
                    <a:p>
                      <a:pPr marL="285750" indent="-285750">
                        <a:buFont typeface="Arial"/>
                        <a:buChar char="•"/>
                      </a:pPr>
                      <a:r>
                        <a:rPr lang="en-GB" sz="1400" baseline="0" dirty="0"/>
                        <a:t>Easy to share on social media</a:t>
                      </a:r>
                    </a:p>
                  </a:txBody>
                  <a:tcPr/>
                </a:tc>
                <a:tc>
                  <a:txBody>
                    <a:bodyPr/>
                    <a:lstStyle/>
                    <a:p>
                      <a:pPr marL="285750" indent="-285750">
                        <a:buFont typeface="Arial"/>
                        <a:buChar char="•"/>
                      </a:pPr>
                      <a:r>
                        <a:rPr lang="en-GB" sz="1400" dirty="0"/>
                        <a:t>If misused, they can devalue a message or</a:t>
                      </a:r>
                      <a:r>
                        <a:rPr lang="en-GB" sz="1400" baseline="0" dirty="0"/>
                        <a:t> b</a:t>
                      </a:r>
                      <a:r>
                        <a:rPr lang="en-GB" sz="1400" dirty="0"/>
                        <a:t>rand</a:t>
                      </a:r>
                    </a:p>
                  </a:txBody>
                  <a:tcPr/>
                </a:tc>
                <a:extLst>
                  <a:ext uri="{0D108BD9-81ED-4DB2-BD59-A6C34878D82A}">
                    <a16:rowId xmlns:a16="http://schemas.microsoft.com/office/drawing/2014/main" val="10004"/>
                  </a:ext>
                </a:extLst>
              </a:tr>
              <a:tr h="896444">
                <a:tc>
                  <a:txBody>
                    <a:bodyPr/>
                    <a:lstStyle/>
                    <a:p>
                      <a:pPr algn="ctr"/>
                      <a:r>
                        <a:rPr lang="en-GB" sz="1600" dirty="0" err="1"/>
                        <a:t>Infographics</a:t>
                      </a:r>
                      <a:endParaRPr lang="en-GB" sz="1600" dirty="0"/>
                    </a:p>
                  </a:txBody>
                  <a:tcPr/>
                </a:tc>
                <a:tc>
                  <a:txBody>
                    <a:bodyPr/>
                    <a:lstStyle/>
                    <a:p>
                      <a:pPr marL="285750" indent="-285750">
                        <a:buFont typeface="Arial"/>
                        <a:buChar char="•"/>
                      </a:pPr>
                      <a:r>
                        <a:rPr lang="en-GB" sz="1400" dirty="0"/>
                        <a:t>Eye</a:t>
                      </a:r>
                      <a:r>
                        <a:rPr lang="en-GB" sz="1400" baseline="0" dirty="0"/>
                        <a:t> catching</a:t>
                      </a:r>
                    </a:p>
                    <a:p>
                      <a:pPr marL="285750" indent="-285750">
                        <a:buFont typeface="Arial"/>
                        <a:buChar char="•"/>
                      </a:pPr>
                      <a:r>
                        <a:rPr lang="en-GB" sz="1400" kern="1200" dirty="0">
                          <a:solidFill>
                            <a:schemeClr val="dk1"/>
                          </a:solidFill>
                        </a:rPr>
                        <a:t>Can make</a:t>
                      </a:r>
                      <a:r>
                        <a:rPr lang="en-GB" sz="1400" kern="1200" baseline="0" dirty="0">
                          <a:solidFill>
                            <a:schemeClr val="dk1"/>
                          </a:solidFill>
                        </a:rPr>
                        <a:t> </a:t>
                      </a:r>
                      <a:r>
                        <a:rPr lang="en-GB" sz="1400" kern="1200" dirty="0">
                          <a:solidFill>
                            <a:schemeClr val="dk1"/>
                          </a:solidFill>
                        </a:rPr>
                        <a:t>the stats or material more appealing to the reader</a:t>
                      </a:r>
                      <a:endParaRPr lang="en-GB" sz="1100" dirty="0">
                        <a:latin typeface="+mn-lt"/>
                      </a:endParaRPr>
                    </a:p>
                  </a:txBody>
                  <a:tcPr/>
                </a:tc>
                <a:tc>
                  <a:txBody>
                    <a:bodyPr/>
                    <a:lstStyle/>
                    <a:p>
                      <a:pPr marL="285750" indent="-285750">
                        <a:buFont typeface="Arial"/>
                        <a:buChar char="•"/>
                      </a:pPr>
                      <a:r>
                        <a:rPr lang="en-GB" sz="1400" dirty="0"/>
                        <a:t>Require</a:t>
                      </a:r>
                      <a:r>
                        <a:rPr lang="en-GB" sz="1400" baseline="0" dirty="0"/>
                        <a:t> creative resource to generate and can therefore, be expensive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9379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9FCD71-FE46-6369-FE96-33C749F6D5ED}"/>
              </a:ext>
            </a:extLst>
          </p:cNvPr>
          <p:cNvSpPr>
            <a:spLocks noGrp="1"/>
          </p:cNvSpPr>
          <p:nvPr>
            <p:ph idx="1"/>
          </p:nvPr>
        </p:nvSpPr>
        <p:spPr/>
        <p:txBody>
          <a:bodyPr/>
          <a:lstStyle/>
          <a:p>
            <a:endParaRPr lang="en-GB"/>
          </a:p>
        </p:txBody>
      </p:sp>
      <p:sp>
        <p:nvSpPr>
          <p:cNvPr id="3" name="Date Placeholder 2">
            <a:extLst>
              <a:ext uri="{FF2B5EF4-FFF2-40B4-BE49-F238E27FC236}">
                <a16:creationId xmlns:a16="http://schemas.microsoft.com/office/drawing/2014/main" id="{FD382EE9-1B66-713E-15DE-4264FD8A326B}"/>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DD1CEBEF-51CD-932E-6882-5D48EA0C7900}"/>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6143DFD9-E9C9-7CFD-B173-00A3D030C7A1}"/>
              </a:ext>
            </a:extLst>
          </p:cNvPr>
          <p:cNvSpPr>
            <a:spLocks noGrp="1"/>
          </p:cNvSpPr>
          <p:nvPr>
            <p:ph type="sldNum" sz="quarter" idx="12"/>
          </p:nvPr>
        </p:nvSpPr>
        <p:spPr/>
        <p:txBody>
          <a:bodyPr/>
          <a:lstStyle/>
          <a:p>
            <a:fld id="{427A094F-A43A-4F11-8E00-1F67ADA82539}" type="slidenum">
              <a:rPr lang="en-GB" smtClean="0"/>
              <a:pPr/>
              <a:t>34</a:t>
            </a:fld>
            <a:endParaRPr lang="en-GB" dirty="0"/>
          </a:p>
        </p:txBody>
      </p:sp>
      <p:sp>
        <p:nvSpPr>
          <p:cNvPr id="6" name="Title 5">
            <a:extLst>
              <a:ext uri="{FF2B5EF4-FFF2-40B4-BE49-F238E27FC236}">
                <a16:creationId xmlns:a16="http://schemas.microsoft.com/office/drawing/2014/main" id="{E92404A8-2BAC-AC53-D8F7-1C26FD1C3DE8}"/>
              </a:ext>
            </a:extLst>
          </p:cNvPr>
          <p:cNvSpPr>
            <a:spLocks noGrp="1"/>
          </p:cNvSpPr>
          <p:nvPr>
            <p:ph type="title"/>
          </p:nvPr>
        </p:nvSpPr>
        <p:spPr/>
        <p:txBody>
          <a:bodyPr/>
          <a:lstStyle/>
          <a:p>
            <a:r>
              <a:rPr lang="en-GB" sz="2722" dirty="0">
                <a:latin typeface="+mn-lt"/>
                <a:cs typeface="Calibri" panose="020F0502020204030204" pitchFamily="34" charset="0"/>
              </a:rPr>
              <a:t>Social Media Content</a:t>
            </a:r>
          </a:p>
        </p:txBody>
      </p:sp>
      <p:graphicFrame>
        <p:nvGraphicFramePr>
          <p:cNvPr id="7" name="Content Placeholder 3">
            <a:extLst>
              <a:ext uri="{FF2B5EF4-FFF2-40B4-BE49-F238E27FC236}">
                <a16:creationId xmlns:a16="http://schemas.microsoft.com/office/drawing/2014/main" id="{0540DB06-3CA7-448C-1457-1E9ECC6B4048}"/>
              </a:ext>
            </a:extLst>
          </p:cNvPr>
          <p:cNvGraphicFramePr>
            <a:graphicFrameLocks/>
          </p:cNvGraphicFramePr>
          <p:nvPr>
            <p:extLst>
              <p:ext uri="{D42A27DB-BD31-4B8C-83A1-F6EECF244321}">
                <p14:modId xmlns:p14="http://schemas.microsoft.com/office/powerpoint/2010/main" val="3799838702"/>
              </p:ext>
            </p:extLst>
          </p:nvPr>
        </p:nvGraphicFramePr>
        <p:xfrm>
          <a:off x="391891" y="1025610"/>
          <a:ext cx="11407331" cy="5387546"/>
        </p:xfrm>
        <a:graphic>
          <a:graphicData uri="http://schemas.openxmlformats.org/drawingml/2006/table">
            <a:tbl>
              <a:tblPr firstRow="1" bandRow="1">
                <a:tableStyleId>{1FECB4D8-DB02-4DC6-A0A2-4F2EBAE1DC90}</a:tableStyleId>
              </a:tblPr>
              <a:tblGrid>
                <a:gridCol w="2395312">
                  <a:extLst>
                    <a:ext uri="{9D8B030D-6E8A-4147-A177-3AD203B41FA5}">
                      <a16:colId xmlns:a16="http://schemas.microsoft.com/office/drawing/2014/main" val="20000"/>
                    </a:ext>
                  </a:extLst>
                </a:gridCol>
                <a:gridCol w="4681249">
                  <a:extLst>
                    <a:ext uri="{9D8B030D-6E8A-4147-A177-3AD203B41FA5}">
                      <a16:colId xmlns:a16="http://schemas.microsoft.com/office/drawing/2014/main" val="20001"/>
                    </a:ext>
                  </a:extLst>
                </a:gridCol>
                <a:gridCol w="4330770">
                  <a:extLst>
                    <a:ext uri="{9D8B030D-6E8A-4147-A177-3AD203B41FA5}">
                      <a16:colId xmlns:a16="http://schemas.microsoft.com/office/drawing/2014/main" val="20002"/>
                    </a:ext>
                  </a:extLst>
                </a:gridCol>
              </a:tblGrid>
              <a:tr h="461884">
                <a:tc>
                  <a:txBody>
                    <a:bodyPr/>
                    <a:lstStyle/>
                    <a:p>
                      <a:pPr algn="ctr"/>
                      <a:r>
                        <a:rPr lang="en-GB" sz="1800" dirty="0"/>
                        <a:t>Content Type</a:t>
                      </a:r>
                    </a:p>
                  </a:txBody>
                  <a:tcPr/>
                </a:tc>
                <a:tc>
                  <a:txBody>
                    <a:bodyPr/>
                    <a:lstStyle/>
                    <a:p>
                      <a:pPr algn="ctr"/>
                      <a:r>
                        <a:rPr lang="en-GB" sz="1800" dirty="0"/>
                        <a:t>Benefit</a:t>
                      </a:r>
                      <a:r>
                        <a:rPr lang="en-GB" sz="1800" baseline="0" dirty="0"/>
                        <a:t>s</a:t>
                      </a:r>
                      <a:endParaRPr lang="en-GB" sz="1800" dirty="0"/>
                    </a:p>
                  </a:txBody>
                  <a:tcPr/>
                </a:tc>
                <a:tc>
                  <a:txBody>
                    <a:bodyPr/>
                    <a:lstStyle/>
                    <a:p>
                      <a:pPr algn="ctr"/>
                      <a:r>
                        <a:rPr lang="en-GB" sz="1800" dirty="0"/>
                        <a:t>Limitations</a:t>
                      </a:r>
                    </a:p>
                  </a:txBody>
                  <a:tcPr/>
                </a:tc>
                <a:extLst>
                  <a:ext uri="{0D108BD9-81ED-4DB2-BD59-A6C34878D82A}">
                    <a16:rowId xmlns:a16="http://schemas.microsoft.com/office/drawing/2014/main" val="10000"/>
                  </a:ext>
                </a:extLst>
              </a:tr>
              <a:tr h="1418336">
                <a:tc>
                  <a:txBody>
                    <a:bodyPr/>
                    <a:lstStyle/>
                    <a:p>
                      <a:pPr algn="ctr"/>
                      <a:r>
                        <a:rPr lang="en-GB" sz="1600" dirty="0"/>
                        <a:t>eBooks</a:t>
                      </a:r>
                    </a:p>
                  </a:txBody>
                  <a:tcPr/>
                </a:tc>
                <a:tc>
                  <a:txBody>
                    <a:bodyPr/>
                    <a:lstStyle/>
                    <a:p>
                      <a:pPr marL="285750" indent="-285750">
                        <a:buFont typeface="Arial"/>
                        <a:buChar char="•"/>
                      </a:pPr>
                      <a:r>
                        <a:rPr lang="en-GB" sz="1400" kern="1200" dirty="0">
                          <a:solidFill>
                            <a:schemeClr val="dk1"/>
                          </a:solidFill>
                        </a:rPr>
                        <a:t>Helps to strengthen authority within a field</a:t>
                      </a:r>
                    </a:p>
                    <a:p>
                      <a:pPr marL="285750" indent="-285750">
                        <a:buFont typeface="Arial"/>
                        <a:buChar char="•"/>
                      </a:pPr>
                      <a:r>
                        <a:rPr lang="en-GB" sz="1400" kern="1200" dirty="0">
                          <a:solidFill>
                            <a:schemeClr val="dk1"/>
                          </a:solidFill>
                        </a:rPr>
                        <a:t>A powerful method of sharing knowledge</a:t>
                      </a:r>
                    </a:p>
                    <a:p>
                      <a:pPr marL="285750" indent="-285750">
                        <a:buFont typeface="Arial"/>
                        <a:buChar char="•"/>
                      </a:pPr>
                      <a:r>
                        <a:rPr lang="en-GB" sz="1400" kern="1200" dirty="0">
                          <a:solidFill>
                            <a:schemeClr val="dk1"/>
                          </a:solidFill>
                        </a:rPr>
                        <a:t>Useful for capturing</a:t>
                      </a:r>
                      <a:r>
                        <a:rPr lang="en-GB" sz="1400" kern="1200" baseline="0" dirty="0">
                          <a:solidFill>
                            <a:schemeClr val="dk1"/>
                          </a:solidFill>
                        </a:rPr>
                        <a:t> prospect data</a:t>
                      </a:r>
                      <a:r>
                        <a:rPr lang="en-GB" sz="1400" kern="1200" dirty="0">
                          <a:solidFill>
                            <a:schemeClr val="dk1"/>
                          </a:solidFill>
                        </a:rPr>
                        <a:t> </a:t>
                      </a:r>
                      <a:endParaRPr lang="en-GB" sz="1100" dirty="0"/>
                    </a:p>
                  </a:txBody>
                  <a:tcPr/>
                </a:tc>
                <a:tc>
                  <a:txBody>
                    <a:bodyPr/>
                    <a:lstStyle/>
                    <a:p>
                      <a:pPr marL="285750" indent="-285750">
                        <a:buFont typeface="Arial"/>
                        <a:buChar char="•"/>
                      </a:pPr>
                      <a:r>
                        <a:rPr lang="en-GB" sz="1400" dirty="0"/>
                        <a:t>Resource</a:t>
                      </a:r>
                      <a:r>
                        <a:rPr lang="en-GB" sz="1400" baseline="0" dirty="0"/>
                        <a:t> intensive – require time and expertise to write</a:t>
                      </a:r>
                      <a:endParaRPr lang="en-GB" sz="1400" dirty="0"/>
                    </a:p>
                  </a:txBody>
                  <a:tcPr/>
                </a:tc>
                <a:extLst>
                  <a:ext uri="{0D108BD9-81ED-4DB2-BD59-A6C34878D82A}">
                    <a16:rowId xmlns:a16="http://schemas.microsoft.com/office/drawing/2014/main" val="10001"/>
                  </a:ext>
                </a:extLst>
              </a:tr>
              <a:tr h="895791">
                <a:tc>
                  <a:txBody>
                    <a:bodyPr/>
                    <a:lstStyle/>
                    <a:p>
                      <a:pPr algn="ctr"/>
                      <a:r>
                        <a:rPr lang="en-GB" sz="1600" dirty="0"/>
                        <a:t>Webinars</a:t>
                      </a:r>
                    </a:p>
                  </a:txBody>
                  <a:tcPr/>
                </a:tc>
                <a:tc>
                  <a:txBody>
                    <a:bodyPr/>
                    <a:lstStyle/>
                    <a:p>
                      <a:pPr marL="285750" indent="-285750">
                        <a:buFont typeface="Arial"/>
                        <a:buChar char="•"/>
                      </a:pPr>
                      <a:r>
                        <a:rPr lang="en-GB" sz="1400" dirty="0"/>
                        <a:t>Well suited</a:t>
                      </a:r>
                      <a:r>
                        <a:rPr lang="en-GB" sz="1400" baseline="0" dirty="0"/>
                        <a:t> to training and demos</a:t>
                      </a:r>
                    </a:p>
                    <a:p>
                      <a:pPr marL="285750" indent="-285750">
                        <a:buFont typeface="Arial"/>
                        <a:buChar char="•"/>
                      </a:pPr>
                      <a:r>
                        <a:rPr lang="en-GB" sz="1400" dirty="0"/>
                        <a:t>Can enable</a:t>
                      </a:r>
                      <a:r>
                        <a:rPr lang="en-GB" sz="1400" baseline="0" dirty="0"/>
                        <a:t> data capture of prospects</a:t>
                      </a:r>
                      <a:endParaRPr lang="en-GB" sz="1400" dirty="0"/>
                    </a:p>
                  </a:txBody>
                  <a:tcPr/>
                </a:tc>
                <a:tc>
                  <a:txBody>
                    <a:bodyPr/>
                    <a:lstStyle/>
                    <a:p>
                      <a:pPr marL="285750" indent="-285750">
                        <a:buFont typeface="Arial"/>
                        <a:buChar char="•"/>
                      </a:pPr>
                      <a:r>
                        <a:rPr lang="en-GB" sz="1400" dirty="0"/>
                        <a:t>Limited audience interaction</a:t>
                      </a:r>
                    </a:p>
                    <a:p>
                      <a:pPr marL="285750" indent="-285750">
                        <a:buFont typeface="Arial"/>
                        <a:buChar char="•"/>
                      </a:pPr>
                      <a:r>
                        <a:rPr lang="en-GB" sz="1400" dirty="0"/>
                        <a:t>Possible technical issues using webinar software</a:t>
                      </a:r>
                    </a:p>
                  </a:txBody>
                  <a:tcPr/>
                </a:tc>
                <a:extLst>
                  <a:ext uri="{0D108BD9-81ED-4DB2-BD59-A6C34878D82A}">
                    <a16:rowId xmlns:a16="http://schemas.microsoft.com/office/drawing/2014/main" val="10002"/>
                  </a:ext>
                </a:extLst>
              </a:tr>
              <a:tr h="1193199">
                <a:tc>
                  <a:txBody>
                    <a:bodyPr/>
                    <a:lstStyle/>
                    <a:p>
                      <a:pPr algn="ctr"/>
                      <a:r>
                        <a:rPr lang="en-GB" sz="1600" dirty="0"/>
                        <a:t>Case Studies</a:t>
                      </a:r>
                    </a:p>
                  </a:txBody>
                  <a:tcPr/>
                </a:tc>
                <a:tc>
                  <a:txBody>
                    <a:bodyPr/>
                    <a:lstStyle/>
                    <a:p>
                      <a:pPr marL="285750" indent="-285750">
                        <a:buFont typeface="Arial"/>
                        <a:buChar char="•"/>
                      </a:pPr>
                      <a:r>
                        <a:rPr lang="en-GB" sz="1400" dirty="0"/>
                        <a:t>Helpful in influencing prospects</a:t>
                      </a:r>
                      <a:r>
                        <a:rPr lang="en-GB" sz="1400" baseline="0" dirty="0"/>
                        <a:t> to make a decision  </a:t>
                      </a:r>
                    </a:p>
                    <a:p>
                      <a:pPr marL="285750" indent="-285750">
                        <a:buFont typeface="Arial"/>
                        <a:buChar char="•"/>
                      </a:pPr>
                      <a:r>
                        <a:rPr lang="en-GB" sz="1400" baseline="0" dirty="0"/>
                        <a:t>Can showcase proof of organisation expertise and showcase success</a:t>
                      </a:r>
                      <a:endParaRPr lang="en-GB" sz="1400" dirty="0"/>
                    </a:p>
                  </a:txBody>
                  <a:tcPr/>
                </a:tc>
                <a:tc>
                  <a:txBody>
                    <a:bodyPr/>
                    <a:lstStyle/>
                    <a:p>
                      <a:pPr marL="285750" indent="-285750">
                        <a:buFont typeface="Arial"/>
                        <a:buChar char="•"/>
                      </a:pPr>
                      <a:r>
                        <a:rPr lang="en-GB" sz="1400" dirty="0"/>
                        <a:t>Can sometimes be</a:t>
                      </a:r>
                      <a:r>
                        <a:rPr lang="en-GB" sz="1400" baseline="0" dirty="0"/>
                        <a:t> viewed as self promotion</a:t>
                      </a:r>
                    </a:p>
                    <a:p>
                      <a:pPr marL="285750" indent="-285750">
                        <a:buFont typeface="Arial"/>
                        <a:buChar char="•"/>
                      </a:pPr>
                      <a:r>
                        <a:rPr lang="en-GB" sz="1400" baseline="0" dirty="0"/>
                        <a:t>Reliant on clients or customers giving permission for inclusion</a:t>
                      </a:r>
                      <a:endParaRPr lang="en-GB" sz="1400" dirty="0"/>
                    </a:p>
                  </a:txBody>
                  <a:tcPr/>
                </a:tc>
                <a:extLst>
                  <a:ext uri="{0D108BD9-81ED-4DB2-BD59-A6C34878D82A}">
                    <a16:rowId xmlns:a16="http://schemas.microsoft.com/office/drawing/2014/main" val="10003"/>
                  </a:ext>
                </a:extLst>
              </a:tr>
              <a:tr h="1418336">
                <a:tc>
                  <a:txBody>
                    <a:bodyPr/>
                    <a:lstStyle/>
                    <a:p>
                      <a:pPr algn="ctr"/>
                      <a:r>
                        <a:rPr lang="en-GB" sz="1600" dirty="0"/>
                        <a:t>White</a:t>
                      </a:r>
                      <a:r>
                        <a:rPr lang="en-GB" sz="1600" baseline="0" dirty="0"/>
                        <a:t> papers</a:t>
                      </a:r>
                      <a:endParaRPr lang="en-GB" sz="1600" dirty="0"/>
                    </a:p>
                  </a:txBody>
                  <a:tcPr/>
                </a:tc>
                <a:tc>
                  <a:txBody>
                    <a:bodyPr/>
                    <a:lstStyle/>
                    <a:p>
                      <a:pPr marL="285750" indent="-285750">
                        <a:buFont typeface="Arial"/>
                        <a:buChar char="•"/>
                      </a:pPr>
                      <a:r>
                        <a:rPr lang="en-GB" sz="1400" kern="1200" dirty="0">
                          <a:solidFill>
                            <a:schemeClr val="dk1"/>
                          </a:solidFill>
                        </a:rPr>
                        <a:t>Useful for providing complex technical information in a concise format</a:t>
                      </a:r>
                    </a:p>
                    <a:p>
                      <a:pPr marL="285750" indent="-285750">
                        <a:buFont typeface="Arial"/>
                        <a:buChar char="•"/>
                      </a:pPr>
                      <a:r>
                        <a:rPr lang="en-GB" sz="1400" kern="1200" dirty="0">
                          <a:solidFill>
                            <a:schemeClr val="dk1"/>
                          </a:solidFill>
                        </a:rPr>
                        <a:t>Creates credibility and shows expertise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400" kern="1200" dirty="0">
                          <a:solidFill>
                            <a:schemeClr val="dk1"/>
                          </a:solidFill>
                        </a:rPr>
                        <a:t>Useful for capturing</a:t>
                      </a:r>
                      <a:r>
                        <a:rPr lang="en-GB" sz="1400" kern="1200" baseline="0" dirty="0">
                          <a:solidFill>
                            <a:schemeClr val="dk1"/>
                          </a:solidFill>
                        </a:rPr>
                        <a:t> prospect data</a:t>
                      </a:r>
                      <a:r>
                        <a:rPr lang="en-GB" sz="1400" kern="1200" dirty="0">
                          <a:solidFill>
                            <a:schemeClr val="dk1"/>
                          </a:solidFill>
                        </a:rPr>
                        <a:t> </a:t>
                      </a:r>
                      <a:endParaRPr lang="en-GB" sz="1100" dirty="0"/>
                    </a:p>
                  </a:txBody>
                  <a:tcPr/>
                </a:tc>
                <a:tc>
                  <a:txBody>
                    <a:bodyPr/>
                    <a:lstStyle/>
                    <a:p>
                      <a:pPr marL="285750" indent="-285750">
                        <a:buFont typeface="Arial"/>
                        <a:buChar char="•"/>
                      </a:pPr>
                      <a:r>
                        <a:rPr lang="en-GB" sz="1400" dirty="0"/>
                        <a:t>Can be resource intensive and expensive to create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2743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C0EB2CB-53C8-FA40-1A58-F717DA870BCE}"/>
              </a:ext>
            </a:extLst>
          </p:cNvPr>
          <p:cNvSpPr>
            <a:spLocks noGrp="1"/>
          </p:cNvSpPr>
          <p:nvPr>
            <p:ph sz="quarter" idx="15"/>
          </p:nvPr>
        </p:nvSpPr>
        <p:spPr/>
        <p:txBody>
          <a:bodyPr/>
          <a:lstStyle/>
          <a:p>
            <a:r>
              <a:rPr lang="en-GB" sz="2000" b="1" dirty="0"/>
              <a:t>Self-Serving Posts</a:t>
            </a:r>
          </a:p>
          <a:p>
            <a:endParaRPr lang="en-GB" sz="2000" dirty="0"/>
          </a:p>
          <a:p>
            <a:r>
              <a:rPr lang="en-GB" sz="2000" dirty="0"/>
              <a:t>Self-serving posts are pretty self-explanatory. These are the posts that promote your organisation. They could be announcements, links to your website, links to content you have created or any other type of post that promotes you.</a:t>
            </a:r>
          </a:p>
          <a:p>
            <a:endParaRPr lang="en-GB" sz="2000" dirty="0"/>
          </a:p>
        </p:txBody>
      </p:sp>
      <p:sp>
        <p:nvSpPr>
          <p:cNvPr id="10" name="Content Placeholder 9">
            <a:extLst>
              <a:ext uri="{FF2B5EF4-FFF2-40B4-BE49-F238E27FC236}">
                <a16:creationId xmlns:a16="http://schemas.microsoft.com/office/drawing/2014/main" id="{C1EC4A08-3646-90E8-A525-8CA1CDE42233}"/>
              </a:ext>
            </a:extLst>
          </p:cNvPr>
          <p:cNvSpPr>
            <a:spLocks noGrp="1"/>
          </p:cNvSpPr>
          <p:nvPr>
            <p:ph sz="quarter" idx="14"/>
          </p:nvPr>
        </p:nvSpPr>
        <p:spPr/>
        <p:txBody>
          <a:bodyPr/>
          <a:lstStyle/>
          <a:p>
            <a:r>
              <a:rPr lang="en-GB" sz="2000" b="1" dirty="0"/>
              <a:t>Reposts</a:t>
            </a:r>
          </a:p>
          <a:p>
            <a:endParaRPr lang="en-GB" sz="2000" dirty="0"/>
          </a:p>
          <a:p>
            <a:r>
              <a:rPr lang="en-GB" sz="2000" dirty="0"/>
              <a:t>Reposts are posts that you retweet or share from other social media users. This is a way to build relationships with other brands or people on social media and to share more relevant content with your audience.</a:t>
            </a:r>
          </a:p>
          <a:p>
            <a:endParaRPr lang="en-GB" sz="2000" dirty="0"/>
          </a:p>
        </p:txBody>
      </p:sp>
      <p:sp>
        <p:nvSpPr>
          <p:cNvPr id="9" name="Content Placeholder 8">
            <a:extLst>
              <a:ext uri="{FF2B5EF4-FFF2-40B4-BE49-F238E27FC236}">
                <a16:creationId xmlns:a16="http://schemas.microsoft.com/office/drawing/2014/main" id="{0F12ADD2-C418-2852-4486-69197D6E87D8}"/>
              </a:ext>
            </a:extLst>
          </p:cNvPr>
          <p:cNvSpPr>
            <a:spLocks noGrp="1"/>
          </p:cNvSpPr>
          <p:nvPr>
            <p:ph sz="half" idx="2"/>
          </p:nvPr>
        </p:nvSpPr>
        <p:spPr/>
        <p:txBody>
          <a:bodyPr/>
          <a:lstStyle/>
          <a:p>
            <a:r>
              <a:rPr lang="en-GB" sz="2000" b="1" dirty="0"/>
              <a:t>New Content Posts</a:t>
            </a:r>
          </a:p>
          <a:p>
            <a:endParaRPr lang="en-GB" sz="2000" dirty="0"/>
          </a:p>
          <a:p>
            <a:r>
              <a:rPr lang="en-GB" sz="2000" dirty="0"/>
              <a:t>New content isn’t necessarily freshly published, but it is content that you have found, on other people’s sites or blogs, that you think would be interesting and relevant to your audience. It is content that is “new” because you are adding it to the social media conversation.</a:t>
            </a:r>
          </a:p>
          <a:p>
            <a:endParaRPr lang="en-GB" sz="2000" dirty="0"/>
          </a:p>
        </p:txBody>
      </p:sp>
      <p:sp>
        <p:nvSpPr>
          <p:cNvPr id="2" name="Content Placeholder 1"/>
          <p:cNvSpPr>
            <a:spLocks noGrp="1"/>
          </p:cNvSpPr>
          <p:nvPr>
            <p:ph sz="half" idx="1"/>
          </p:nvPr>
        </p:nvSpPr>
        <p:spPr/>
        <p:txBody>
          <a:bodyPr/>
          <a:lstStyle/>
          <a:p>
            <a:pPr marL="571500" indent="-571500">
              <a:buFont typeface="Arial" panose="020B0604020202020204" pitchFamily="34" charset="0"/>
              <a:buChar char="•"/>
            </a:pPr>
            <a:r>
              <a:rPr lang="en-GB" sz="3400" dirty="0"/>
              <a:t>4 x pieces of new content</a:t>
            </a:r>
          </a:p>
          <a:p>
            <a:pPr marL="571500" indent="-571500">
              <a:buFont typeface="Arial" panose="020B0604020202020204" pitchFamily="34" charset="0"/>
              <a:buChar char="•"/>
            </a:pPr>
            <a:r>
              <a:rPr lang="en-GB" sz="3400" dirty="0"/>
              <a:t>1 x repost </a:t>
            </a:r>
          </a:p>
          <a:p>
            <a:pPr marL="571500" indent="-571500">
              <a:buFont typeface="Arial" panose="020B0604020202020204" pitchFamily="34" charset="0"/>
              <a:buChar char="•"/>
            </a:pPr>
            <a:r>
              <a:rPr lang="en-GB" sz="3400" dirty="0"/>
              <a:t>1 x self-serving post</a:t>
            </a:r>
          </a:p>
          <a:p>
            <a:endParaRPr lang="en-GB" sz="3400" dirty="0"/>
          </a:p>
        </p:txBody>
      </p:sp>
      <p:sp>
        <p:nvSpPr>
          <p:cNvPr id="3" name="Date Placeholder 2"/>
          <p:cNvSpPr>
            <a:spLocks noGrp="1"/>
          </p:cNvSpPr>
          <p:nvPr>
            <p:ph type="dt" sz="half" idx="16"/>
          </p:nvPr>
        </p:nvSpPr>
        <p:spPr/>
        <p:txBody>
          <a:bodyPr/>
          <a:lstStyle/>
          <a:p>
            <a:r>
              <a:rPr lang="en-US"/>
              <a:t>November 2022</a:t>
            </a:r>
            <a:endParaRPr lang="en-GB" dirty="0"/>
          </a:p>
        </p:txBody>
      </p:sp>
      <p:sp>
        <p:nvSpPr>
          <p:cNvPr id="4" name="Footer Placeholder 3"/>
          <p:cNvSpPr>
            <a:spLocks noGrp="1"/>
          </p:cNvSpPr>
          <p:nvPr>
            <p:ph type="ftr" sz="quarter" idx="17"/>
          </p:nvPr>
        </p:nvSpPr>
        <p:spPr/>
        <p:txBody>
          <a:bodyPr/>
          <a:lstStyle/>
          <a:p>
            <a:r>
              <a:rPr lang="en-GB"/>
              <a:t>Social Media Fundraising</a:t>
            </a:r>
            <a:endParaRPr lang="en-GB" dirty="0"/>
          </a:p>
        </p:txBody>
      </p:sp>
      <p:sp>
        <p:nvSpPr>
          <p:cNvPr id="5" name="Slide Number Placeholder 4"/>
          <p:cNvSpPr>
            <a:spLocks noGrp="1"/>
          </p:cNvSpPr>
          <p:nvPr>
            <p:ph type="sldNum" sz="quarter" idx="18"/>
          </p:nvPr>
        </p:nvSpPr>
        <p:spPr/>
        <p:txBody>
          <a:bodyPr/>
          <a:lstStyle/>
          <a:p>
            <a:fld id="{427A094F-A43A-4F11-8E00-1F67ADA82539}" type="slidenum">
              <a:rPr lang="en-GB" smtClean="0"/>
              <a:pPr/>
              <a:t>35</a:t>
            </a:fld>
            <a:endParaRPr lang="en-GB" dirty="0"/>
          </a:p>
        </p:txBody>
      </p:sp>
      <p:sp>
        <p:nvSpPr>
          <p:cNvPr id="6" name="Title 5"/>
          <p:cNvSpPr>
            <a:spLocks noGrp="1"/>
          </p:cNvSpPr>
          <p:nvPr>
            <p:ph type="title"/>
          </p:nvPr>
        </p:nvSpPr>
        <p:spPr/>
        <p:txBody>
          <a:bodyPr/>
          <a:lstStyle/>
          <a:p>
            <a:r>
              <a:rPr lang="en-GB" sz="2722" dirty="0">
                <a:latin typeface="+mn-lt"/>
                <a:cs typeface="Calibri" panose="020F0502020204030204" pitchFamily="34" charset="0"/>
              </a:rPr>
              <a:t>The 4-1-1 Rule For Social Media Content</a:t>
            </a:r>
          </a:p>
        </p:txBody>
      </p:sp>
    </p:spTree>
    <p:extLst>
      <p:ext uri="{BB962C8B-B14F-4D97-AF65-F5344CB8AC3E}">
        <p14:creationId xmlns:p14="http://schemas.microsoft.com/office/powerpoint/2010/main" val="3923590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28F80A-A7E5-FAFE-85B6-CE2B3AF23053}"/>
              </a:ext>
            </a:extLst>
          </p:cNvPr>
          <p:cNvSpPr>
            <a:spLocks noGrp="1"/>
          </p:cNvSpPr>
          <p:nvPr>
            <p:ph idx="1"/>
          </p:nvPr>
        </p:nvSpPr>
        <p:spPr>
          <a:xfrm>
            <a:off x="391893" y="1045074"/>
            <a:ext cx="4118324" cy="5258026"/>
          </a:xfrm>
        </p:spPr>
        <p:txBody>
          <a:bodyPr/>
          <a:lstStyle/>
          <a:p>
            <a:r>
              <a:rPr lang="en-GB" sz="2000" b="1" dirty="0"/>
              <a:t>Consider the 3Rs:</a:t>
            </a:r>
          </a:p>
          <a:p>
            <a:endParaRPr lang="en-GB" sz="2000" dirty="0"/>
          </a:p>
          <a:p>
            <a:pPr marL="285750" indent="-285750">
              <a:buFont typeface="Arial" panose="020B0604020202020204" pitchFamily="34" charset="0"/>
              <a:buChar char="•"/>
            </a:pPr>
            <a:r>
              <a:rPr lang="en-GB" sz="2000" b="1" dirty="0"/>
              <a:t>Relevance</a:t>
            </a:r>
            <a:r>
              <a:rPr lang="en-GB" sz="2000" dirty="0"/>
              <a:t>: Is the influencer sharing content and developing a following that is relevant to the brand and target segment? </a:t>
            </a:r>
          </a:p>
          <a:p>
            <a:pPr marL="285750" indent="-285750">
              <a:buFont typeface="Arial" panose="020B0604020202020204" pitchFamily="34" charset="0"/>
              <a:buChar char="•"/>
            </a:pPr>
            <a:r>
              <a:rPr lang="en-GB" sz="2000" b="1" dirty="0"/>
              <a:t>Reach</a:t>
            </a:r>
            <a:r>
              <a:rPr lang="en-GB" sz="2000" dirty="0"/>
              <a:t>: What is the total number of people that could be reached through the influencer’s follower base? </a:t>
            </a:r>
          </a:p>
          <a:p>
            <a:pPr marL="285750" indent="-285750">
              <a:buFont typeface="Arial" panose="020B0604020202020204" pitchFamily="34" charset="0"/>
              <a:buChar char="•"/>
            </a:pPr>
            <a:r>
              <a:rPr lang="en-GB" sz="2000" b="1" dirty="0"/>
              <a:t>Resonance</a:t>
            </a:r>
            <a:r>
              <a:rPr lang="en-GB" sz="2000" dirty="0"/>
              <a:t>: What is the potential level of engagement the influencer could create with an audience?</a:t>
            </a:r>
          </a:p>
          <a:p>
            <a:endParaRPr lang="en-GB" sz="2000" dirty="0"/>
          </a:p>
          <a:p>
            <a:endParaRPr lang="en-GB" sz="2000" dirty="0"/>
          </a:p>
        </p:txBody>
      </p:sp>
      <p:sp>
        <p:nvSpPr>
          <p:cNvPr id="3" name="Date Placeholder 2">
            <a:extLst>
              <a:ext uri="{FF2B5EF4-FFF2-40B4-BE49-F238E27FC236}">
                <a16:creationId xmlns:a16="http://schemas.microsoft.com/office/drawing/2014/main" id="{641E982A-075F-C8AD-60C2-2B3568D4AE20}"/>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29B96359-4E61-9839-C167-0784EF0E55DE}"/>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290EF1E2-0E1F-EA60-39BE-C127C9D0F1B2}"/>
              </a:ext>
            </a:extLst>
          </p:cNvPr>
          <p:cNvSpPr>
            <a:spLocks noGrp="1"/>
          </p:cNvSpPr>
          <p:nvPr>
            <p:ph type="sldNum" sz="quarter" idx="12"/>
          </p:nvPr>
        </p:nvSpPr>
        <p:spPr/>
        <p:txBody>
          <a:bodyPr/>
          <a:lstStyle/>
          <a:p>
            <a:fld id="{427A094F-A43A-4F11-8E00-1F67ADA82539}" type="slidenum">
              <a:rPr lang="en-GB" smtClean="0"/>
              <a:pPr/>
              <a:t>36</a:t>
            </a:fld>
            <a:endParaRPr lang="en-GB" dirty="0"/>
          </a:p>
        </p:txBody>
      </p:sp>
      <p:sp>
        <p:nvSpPr>
          <p:cNvPr id="6" name="Title 5">
            <a:extLst>
              <a:ext uri="{FF2B5EF4-FFF2-40B4-BE49-F238E27FC236}">
                <a16:creationId xmlns:a16="http://schemas.microsoft.com/office/drawing/2014/main" id="{47898EC7-8674-3EDD-604F-54F27FE74E95}"/>
              </a:ext>
            </a:extLst>
          </p:cNvPr>
          <p:cNvSpPr>
            <a:spLocks noGrp="1"/>
          </p:cNvSpPr>
          <p:nvPr>
            <p:ph type="title"/>
          </p:nvPr>
        </p:nvSpPr>
        <p:spPr/>
        <p:txBody>
          <a:bodyPr/>
          <a:lstStyle/>
          <a:p>
            <a:r>
              <a:rPr lang="en-GB" sz="2722" dirty="0">
                <a:latin typeface="+mn-lt"/>
                <a:cs typeface="Calibri" panose="020F0502020204030204" pitchFamily="34" charset="0"/>
              </a:rPr>
              <a:t>Using Social Media Influencers</a:t>
            </a:r>
          </a:p>
        </p:txBody>
      </p:sp>
      <p:pic>
        <p:nvPicPr>
          <p:cNvPr id="8" name="Picture 2" descr="Social Media Influencers in Healthcare and Pharma">
            <a:extLst>
              <a:ext uri="{FF2B5EF4-FFF2-40B4-BE49-F238E27FC236}">
                <a16:creationId xmlns:a16="http://schemas.microsoft.com/office/drawing/2014/main" id="{0A3D6774-2C0A-BABD-D322-F8E37B3A3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206" y="1042883"/>
            <a:ext cx="6943018" cy="526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01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AFA30E-BA58-607E-9808-77D337617D3F}"/>
              </a:ext>
            </a:extLst>
          </p:cNvPr>
          <p:cNvSpPr>
            <a:spLocks noGrp="1"/>
          </p:cNvSpPr>
          <p:nvPr>
            <p:ph idx="1"/>
          </p:nvPr>
        </p:nvSpPr>
        <p:spPr/>
        <p:txBody>
          <a:bodyPr/>
          <a:lstStyle/>
          <a:p>
            <a:endParaRPr lang="en-GB"/>
          </a:p>
        </p:txBody>
      </p:sp>
      <p:sp>
        <p:nvSpPr>
          <p:cNvPr id="3" name="Date Placeholder 2">
            <a:extLst>
              <a:ext uri="{FF2B5EF4-FFF2-40B4-BE49-F238E27FC236}">
                <a16:creationId xmlns:a16="http://schemas.microsoft.com/office/drawing/2014/main" id="{EABA9DAD-1F18-F2A1-7BF7-B00DB58CC017}"/>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A25B598E-C758-9B4C-FB4E-1FB5FDEA43F6}"/>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508570CA-9664-E513-395B-F3014CF7B11E}"/>
              </a:ext>
            </a:extLst>
          </p:cNvPr>
          <p:cNvSpPr>
            <a:spLocks noGrp="1"/>
          </p:cNvSpPr>
          <p:nvPr>
            <p:ph type="sldNum" sz="quarter" idx="12"/>
          </p:nvPr>
        </p:nvSpPr>
        <p:spPr/>
        <p:txBody>
          <a:bodyPr/>
          <a:lstStyle/>
          <a:p>
            <a:fld id="{427A094F-A43A-4F11-8E00-1F67ADA82539}" type="slidenum">
              <a:rPr lang="en-GB" smtClean="0"/>
              <a:pPr/>
              <a:t>37</a:t>
            </a:fld>
            <a:endParaRPr lang="en-GB" dirty="0"/>
          </a:p>
        </p:txBody>
      </p:sp>
      <p:sp>
        <p:nvSpPr>
          <p:cNvPr id="6" name="Title 5">
            <a:extLst>
              <a:ext uri="{FF2B5EF4-FFF2-40B4-BE49-F238E27FC236}">
                <a16:creationId xmlns:a16="http://schemas.microsoft.com/office/drawing/2014/main" id="{81C35C28-4ADA-0B3C-4A1A-1B5708785FBF}"/>
              </a:ext>
            </a:extLst>
          </p:cNvPr>
          <p:cNvSpPr>
            <a:spLocks noGrp="1"/>
          </p:cNvSpPr>
          <p:nvPr>
            <p:ph type="title"/>
          </p:nvPr>
        </p:nvSpPr>
        <p:spPr/>
        <p:txBody>
          <a:bodyPr/>
          <a:lstStyle/>
          <a:p>
            <a:r>
              <a:rPr lang="en-GB" sz="2722" dirty="0">
                <a:latin typeface="+mn-lt"/>
                <a:cs typeface="Calibri" panose="020F0502020204030204" pitchFamily="34" charset="0"/>
              </a:rPr>
              <a:t>6 Attributes of Great Content</a:t>
            </a:r>
          </a:p>
        </p:txBody>
      </p:sp>
      <p:graphicFrame>
        <p:nvGraphicFramePr>
          <p:cNvPr id="7" name="Content Placeholder 3">
            <a:extLst>
              <a:ext uri="{FF2B5EF4-FFF2-40B4-BE49-F238E27FC236}">
                <a16:creationId xmlns:a16="http://schemas.microsoft.com/office/drawing/2014/main" id="{6B0A42DA-5A07-86C6-2A00-A45398B741DB}"/>
              </a:ext>
            </a:extLst>
          </p:cNvPr>
          <p:cNvGraphicFramePr>
            <a:graphicFrameLocks/>
          </p:cNvGraphicFramePr>
          <p:nvPr>
            <p:extLst>
              <p:ext uri="{D42A27DB-BD31-4B8C-83A1-F6EECF244321}">
                <p14:modId xmlns:p14="http://schemas.microsoft.com/office/powerpoint/2010/main" val="1000556357"/>
              </p:ext>
            </p:extLst>
          </p:nvPr>
        </p:nvGraphicFramePr>
        <p:xfrm>
          <a:off x="391891" y="1110096"/>
          <a:ext cx="11407331" cy="437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E71A816-65EE-2702-8FCE-C515F5A6ED09}"/>
              </a:ext>
            </a:extLst>
          </p:cNvPr>
          <p:cNvSpPr txBox="1"/>
          <p:nvPr/>
        </p:nvSpPr>
        <p:spPr>
          <a:xfrm>
            <a:off x="8750194" y="5933768"/>
            <a:ext cx="6098058" cy="369332"/>
          </a:xfrm>
          <a:prstGeom prst="rect">
            <a:avLst/>
          </a:prstGeom>
          <a:noFill/>
        </p:spPr>
        <p:txBody>
          <a:bodyPr wrap="square">
            <a:spAutoFit/>
          </a:bodyPr>
          <a:lstStyle/>
          <a:p>
            <a:r>
              <a:rPr lang="en-GB" sz="1800" i="1" dirty="0">
                <a:latin typeface="+mn-lt"/>
              </a:rPr>
              <a:t>Chaffey and Bateman (2016) </a:t>
            </a:r>
          </a:p>
        </p:txBody>
      </p:sp>
    </p:spTree>
    <p:extLst>
      <p:ext uri="{BB962C8B-B14F-4D97-AF65-F5344CB8AC3E}">
        <p14:creationId xmlns:p14="http://schemas.microsoft.com/office/powerpoint/2010/main" val="235345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GB" sz="2800" b="1" dirty="0"/>
              <a:t>Canva</a:t>
            </a:r>
            <a:r>
              <a:rPr lang="en-GB" sz="2800" dirty="0"/>
              <a:t> is, without a doubt, one of the most popular design platforms out there and a tool that even the world's least creative people could use to create stunning visuals across a range of formats.</a:t>
            </a:r>
            <a:br>
              <a:rPr lang="en-GB" sz="2800" dirty="0"/>
            </a:br>
            <a:r>
              <a:rPr lang="en-GB" sz="2800" dirty="0">
                <a:hlinkClick r:id="rId2"/>
              </a:rPr>
              <a:t>https://www.canva.com/en_gb/</a:t>
            </a:r>
            <a:r>
              <a:rPr lang="en-GB" sz="2800" dirty="0"/>
              <a:t> </a:t>
            </a:r>
          </a:p>
          <a:p>
            <a:pPr marL="285750" indent="-285750">
              <a:buFont typeface="Arial" panose="020B0604020202020204" pitchFamily="34" charset="0"/>
              <a:buChar char="•"/>
            </a:pPr>
            <a:r>
              <a:rPr lang="en-GB" sz="2800" b="1" dirty="0"/>
              <a:t>Remove</a:t>
            </a:r>
            <a:r>
              <a:rPr lang="en-GB" sz="2800" dirty="0"/>
              <a:t> enables you to remove backgrounds using AI in a matter of seconds and saving you hours cutting out images to use in your visuals.</a:t>
            </a:r>
            <a:br>
              <a:rPr lang="en-GB" sz="2800" dirty="0"/>
            </a:br>
            <a:r>
              <a:rPr lang="en-GB" sz="2800" dirty="0">
                <a:hlinkClick r:id="rId3"/>
              </a:rPr>
              <a:t>https://www.remove.bg/</a:t>
            </a:r>
            <a:r>
              <a:rPr lang="en-GB" sz="2800" dirty="0"/>
              <a:t> </a:t>
            </a:r>
          </a:p>
          <a:p>
            <a:pPr marL="285750" indent="-285750">
              <a:buFont typeface="Arial" panose="020B0604020202020204" pitchFamily="34" charset="0"/>
              <a:buChar char="•"/>
            </a:pPr>
            <a:r>
              <a:rPr lang="en-GB" sz="2800" b="1" dirty="0"/>
              <a:t>Piktochart</a:t>
            </a:r>
            <a:r>
              <a:rPr lang="en-GB" sz="2800" dirty="0"/>
              <a:t> is perfect for people with no design skills to create beautiful infographics that look professional and help elevate your business's content. </a:t>
            </a:r>
            <a:br>
              <a:rPr lang="en-GB" sz="2800" dirty="0"/>
            </a:br>
            <a:r>
              <a:rPr lang="en-GB" sz="2800" dirty="0">
                <a:hlinkClick r:id="rId4"/>
              </a:rPr>
              <a:t>https://piktochart.com/</a:t>
            </a: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endParaRPr lang="en-GB" sz="2800" dirty="0"/>
          </a:p>
          <a:p>
            <a:endParaRPr lang="en-GB" sz="2800" dirty="0"/>
          </a:p>
        </p:txBody>
      </p:sp>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427A094F-A43A-4F11-8E00-1F67ADA82539}" type="slidenum">
              <a:rPr lang="en-GB" smtClean="0"/>
              <a:pPr/>
              <a:t>38</a:t>
            </a:fld>
            <a:endParaRPr lang="en-GB" dirty="0"/>
          </a:p>
        </p:txBody>
      </p:sp>
      <p:sp>
        <p:nvSpPr>
          <p:cNvPr id="6" name="Title 5"/>
          <p:cNvSpPr>
            <a:spLocks noGrp="1"/>
          </p:cNvSpPr>
          <p:nvPr>
            <p:ph type="title"/>
          </p:nvPr>
        </p:nvSpPr>
        <p:spPr/>
        <p:txBody>
          <a:bodyPr/>
          <a:lstStyle/>
          <a:p>
            <a:r>
              <a:rPr lang="en-GB" sz="2722" dirty="0">
                <a:latin typeface="+mn-lt"/>
                <a:cs typeface="Calibri" panose="020F0502020204030204" pitchFamily="34" charset="0"/>
              </a:rPr>
              <a:t>Visual/Image Content Creation Tools</a:t>
            </a:r>
          </a:p>
        </p:txBody>
      </p:sp>
    </p:spTree>
    <p:extLst>
      <p:ext uri="{BB962C8B-B14F-4D97-AF65-F5344CB8AC3E}">
        <p14:creationId xmlns:p14="http://schemas.microsoft.com/office/powerpoint/2010/main" val="2360763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67C5A1D8-5816-BC52-82B9-BB8B5B889D64}"/>
              </a:ext>
            </a:extLst>
          </p:cNvPr>
          <p:cNvSpPr>
            <a:spLocks noGrp="1"/>
          </p:cNvSpPr>
          <p:nvPr>
            <p:ph type="body" idx="1"/>
          </p:nvPr>
        </p:nvSpPr>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Organic (free) reach on social media is in decline. Key considerations to help you decide when to pay and how to budget.</a:t>
            </a:r>
            <a:endParaRPr lang="en-GB" dirty="0"/>
          </a:p>
        </p:txBody>
      </p:sp>
      <p:sp>
        <p:nvSpPr>
          <p:cNvPr id="14" name="Title 13">
            <a:extLst>
              <a:ext uri="{FF2B5EF4-FFF2-40B4-BE49-F238E27FC236}">
                <a16:creationId xmlns:a16="http://schemas.microsoft.com/office/drawing/2014/main" id="{A052F769-51FF-2A5B-4B6E-39C9E1A4B891}"/>
              </a:ext>
            </a:extLst>
          </p:cNvPr>
          <p:cNvSpPr>
            <a:spLocks noGrp="1"/>
          </p:cNvSpPr>
          <p:nvPr>
            <p:ph type="title"/>
          </p:nvPr>
        </p:nvSpPr>
        <p:spPr/>
        <p:txBody>
          <a:bodyPr/>
          <a:lstStyle/>
          <a:p>
            <a:r>
              <a:rPr lang="en-GB" sz="2800" b="1" dirty="0">
                <a:effectLst/>
                <a:latin typeface="Calibri" panose="020F0502020204030204" pitchFamily="34" charset="0"/>
                <a:ea typeface="Calibri" panose="020F0502020204030204" pitchFamily="34" charset="0"/>
                <a:cs typeface="Times New Roman" panose="02020603050405020304" pitchFamily="18" charset="0"/>
              </a:rPr>
              <a:t>Do you need to pay?</a:t>
            </a:r>
            <a:endParaRPr lang="en-GB" dirty="0"/>
          </a:p>
        </p:txBody>
      </p:sp>
      <p:sp>
        <p:nvSpPr>
          <p:cNvPr id="5" name="Slide Number Placeholder 4">
            <a:extLst>
              <a:ext uri="{FF2B5EF4-FFF2-40B4-BE49-F238E27FC236}">
                <a16:creationId xmlns:a16="http://schemas.microsoft.com/office/drawing/2014/main" id="{E55F8316-6C59-E076-C336-D64D067E9D0B}"/>
              </a:ext>
            </a:extLst>
          </p:cNvPr>
          <p:cNvSpPr>
            <a:spLocks noGrp="1"/>
          </p:cNvSpPr>
          <p:nvPr>
            <p:ph type="sldNum" sz="quarter" idx="12"/>
          </p:nvPr>
        </p:nvSpPr>
        <p:spPr/>
        <p:txBody>
          <a:bodyPr/>
          <a:lstStyle/>
          <a:p>
            <a:fld id="{427A094F-A43A-4F11-8E00-1F67ADA82539}" type="slidenum">
              <a:rPr lang="en-GB" smtClean="0"/>
              <a:pPr/>
              <a:t>39</a:t>
            </a:fld>
            <a:endParaRPr lang="en-GB" dirty="0"/>
          </a:p>
        </p:txBody>
      </p:sp>
      <p:sp>
        <p:nvSpPr>
          <p:cNvPr id="3" name="Date Placeholder 2">
            <a:extLst>
              <a:ext uri="{FF2B5EF4-FFF2-40B4-BE49-F238E27FC236}">
                <a16:creationId xmlns:a16="http://schemas.microsoft.com/office/drawing/2014/main" id="{7EACC489-175F-4531-99E9-0B96A17C8D7E}"/>
              </a:ext>
            </a:extLst>
          </p:cNvPr>
          <p:cNvSpPr>
            <a:spLocks noGrp="1"/>
          </p:cNvSpPr>
          <p:nvPr>
            <p:ph type="dt" sz="half" idx="10"/>
          </p:nvPr>
        </p:nvSpPr>
        <p:spPr>
          <a:xfrm>
            <a:off x="395421" y="6596063"/>
            <a:ext cx="4899025" cy="131762"/>
          </a:xfrm>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A79B4D5E-6F36-BA42-84CA-30BA773BC167}"/>
              </a:ext>
            </a:extLst>
          </p:cNvPr>
          <p:cNvSpPr>
            <a:spLocks noGrp="1"/>
          </p:cNvSpPr>
          <p:nvPr>
            <p:ph type="ftr" sz="quarter" idx="11"/>
          </p:nvPr>
        </p:nvSpPr>
        <p:spPr>
          <a:xfrm>
            <a:off x="5513168" y="6596063"/>
            <a:ext cx="5715000" cy="131762"/>
          </a:xfrm>
        </p:spPr>
        <p:txBody>
          <a:bodyPr/>
          <a:lstStyle/>
          <a:p>
            <a:r>
              <a:rPr lang="en-GB" dirty="0"/>
              <a:t>Social Media Fundraising</a:t>
            </a:r>
          </a:p>
        </p:txBody>
      </p:sp>
    </p:spTree>
    <p:extLst>
      <p:ext uri="{BB962C8B-B14F-4D97-AF65-F5344CB8AC3E}">
        <p14:creationId xmlns:p14="http://schemas.microsoft.com/office/powerpoint/2010/main" val="275794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GB" sz="2722" dirty="0">
                <a:latin typeface="+mn-lt"/>
                <a:cs typeface="Calibri" panose="020F0502020204030204" pitchFamily="34" charset="0"/>
              </a:rPr>
              <a:t>About the Benefact Group </a:t>
            </a:r>
          </a:p>
        </p:txBody>
      </p:sp>
      <p:sp>
        <p:nvSpPr>
          <p:cNvPr id="21" name="Text Placeholder 1">
            <a:extLst>
              <a:ext uri="{FF2B5EF4-FFF2-40B4-BE49-F238E27FC236}">
                <a16:creationId xmlns:a16="http://schemas.microsoft.com/office/drawing/2014/main" id="{3AEBD67A-7B83-4B55-9480-64F8CC167B48}"/>
              </a:ext>
            </a:extLst>
          </p:cNvPr>
          <p:cNvSpPr txBox="1">
            <a:spLocks/>
          </p:cNvSpPr>
          <p:nvPr/>
        </p:nvSpPr>
        <p:spPr>
          <a:xfrm>
            <a:off x="1330023" y="2958989"/>
            <a:ext cx="9897825" cy="421616"/>
          </a:xfrm>
          <a:prstGeom prst="rect">
            <a:avLst/>
          </a:prstGeom>
        </p:spPr>
        <p:txBody>
          <a:bodyPr/>
          <a:lstStyle>
            <a:lvl1pPr marL="0" indent="0" algn="l" defTabSz="1007943" rtl="0" eaLnBrk="1" latinLnBrk="0" hangingPunct="1">
              <a:lnSpc>
                <a:spcPct val="100000"/>
              </a:lnSpc>
              <a:spcBef>
                <a:spcPts val="600"/>
              </a:spcBef>
              <a:buClr>
                <a:schemeClr val="tx2"/>
              </a:buClr>
              <a:buFont typeface="Wingdings 3" panose="05040102010807070707" pitchFamily="18" charset="2"/>
              <a:buNone/>
              <a:defRPr sz="1600" kern="1200">
                <a:solidFill>
                  <a:schemeClr val="tx1"/>
                </a:solidFill>
                <a:latin typeface="+mn-lt"/>
                <a:ea typeface="+mn-ea"/>
                <a:cs typeface="+mn-cs"/>
              </a:defRPr>
            </a:lvl1pPr>
            <a:lvl2pPr marL="270000" indent="-270000" algn="l" defTabSz="1007943" rtl="0" eaLnBrk="1" latinLnBrk="0" hangingPunct="1">
              <a:lnSpc>
                <a:spcPct val="100000"/>
              </a:lnSpc>
              <a:spcBef>
                <a:spcPts val="6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54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81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108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135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6pPr>
            <a:lvl7pPr marL="162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7pPr>
            <a:lvl8pPr marL="189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8pPr>
            <a:lvl9pPr marL="216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9pPr>
          </a:lstStyle>
          <a:p>
            <a:pPr defTabSz="914406">
              <a:spcBef>
                <a:spcPts val="544"/>
              </a:spcBef>
              <a:buClr>
                <a:srgbClr val="58828A"/>
              </a:buClr>
            </a:pPr>
            <a:r>
              <a:rPr lang="en-GB" sz="2540" dirty="0">
                <a:solidFill>
                  <a:srgbClr val="024450"/>
                </a:solidFill>
                <a:latin typeface="Arial"/>
              </a:rPr>
              <a:t>Our common purpose is to </a:t>
            </a:r>
            <a:r>
              <a:rPr lang="en-GB" sz="2540" b="1" dirty="0">
                <a:solidFill>
                  <a:srgbClr val="CDA53C"/>
                </a:solidFill>
                <a:latin typeface="Arial"/>
              </a:rPr>
              <a:t>give</a:t>
            </a:r>
            <a:r>
              <a:rPr lang="en-GB" sz="2540" dirty="0">
                <a:solidFill>
                  <a:srgbClr val="024450"/>
                </a:solidFill>
                <a:latin typeface="Arial"/>
              </a:rPr>
              <a:t> all available profits to good causes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51" y="3721610"/>
            <a:ext cx="11523573" cy="1998494"/>
          </a:xfrm>
          <a:prstGeom prst="rect">
            <a:avLst/>
          </a:prstGeom>
        </p:spPr>
      </p:pic>
      <p:sp>
        <p:nvSpPr>
          <p:cNvPr id="8" name="TextBox 7"/>
          <p:cNvSpPr txBox="1"/>
          <p:nvPr/>
        </p:nvSpPr>
        <p:spPr>
          <a:xfrm>
            <a:off x="4969486" y="1053906"/>
            <a:ext cx="3250676" cy="1667709"/>
          </a:xfrm>
          <a:prstGeom prst="rect">
            <a:avLst/>
          </a:prstGeom>
          <a:solidFill>
            <a:srgbClr val="FFFFFF"/>
          </a:solidFill>
        </p:spPr>
        <p:txBody>
          <a:bodyPr wrap="square" lIns="65315" rIns="65315" rtlCol="0" anchor="ctr">
            <a:noAutofit/>
          </a:bodyPr>
          <a:lstStyle/>
          <a:p>
            <a:pPr algn="ctr" defTabSz="914406">
              <a:buClr>
                <a:srgbClr val="58828A"/>
              </a:buClr>
            </a:pPr>
            <a:r>
              <a:rPr lang="en-GB" sz="2540" b="1" dirty="0">
                <a:solidFill>
                  <a:srgbClr val="006E6E"/>
                </a:solidFill>
                <a:latin typeface="Arial"/>
              </a:rPr>
              <a:t>The UK’s </a:t>
            </a:r>
            <a:br>
              <a:rPr lang="en-GB" sz="2540" b="1" dirty="0">
                <a:solidFill>
                  <a:srgbClr val="006E6E"/>
                </a:solidFill>
                <a:latin typeface="Arial"/>
              </a:rPr>
            </a:br>
            <a:r>
              <a:rPr lang="en-GB" sz="3266" b="1" dirty="0">
                <a:solidFill>
                  <a:srgbClr val="CC9400"/>
                </a:solidFill>
                <a:latin typeface="Arial"/>
              </a:rPr>
              <a:t>4</a:t>
            </a:r>
            <a:r>
              <a:rPr lang="en-GB" sz="3266" b="1" baseline="30000" dirty="0">
                <a:solidFill>
                  <a:srgbClr val="CC9400"/>
                </a:solidFill>
                <a:latin typeface="Arial"/>
              </a:rPr>
              <a:t>th</a:t>
            </a:r>
            <a:r>
              <a:rPr lang="en-GB" sz="3266" b="1" dirty="0">
                <a:solidFill>
                  <a:srgbClr val="CC9400"/>
                </a:solidFill>
                <a:latin typeface="Arial"/>
              </a:rPr>
              <a:t> largest</a:t>
            </a:r>
            <a:r>
              <a:rPr lang="en-GB" sz="2540" b="1" dirty="0">
                <a:solidFill>
                  <a:srgbClr val="CC9400"/>
                </a:solidFill>
                <a:latin typeface="Arial"/>
              </a:rPr>
              <a:t> </a:t>
            </a:r>
            <a:r>
              <a:rPr lang="en-GB" sz="2540" b="1" dirty="0">
                <a:solidFill>
                  <a:srgbClr val="006E6E"/>
                </a:solidFill>
                <a:latin typeface="Arial"/>
              </a:rPr>
              <a:t>corporate donor</a:t>
            </a:r>
          </a:p>
        </p:txBody>
      </p:sp>
      <p:pic>
        <p:nvPicPr>
          <p:cNvPr id="10" name="Picture 9"/>
          <p:cNvPicPr>
            <a:picLocks noChangeAspect="1"/>
          </p:cNvPicPr>
          <p:nvPr/>
        </p:nvPicPr>
        <p:blipFill rotWithShape="1">
          <a:blip r:embed="rId4"/>
          <a:srcRect l="3527" r="13509" b="7367"/>
          <a:stretch/>
        </p:blipFill>
        <p:spPr>
          <a:xfrm>
            <a:off x="3379923" y="979383"/>
            <a:ext cx="1864386" cy="1816755"/>
          </a:xfrm>
          <a:prstGeom prst="rect">
            <a:avLst/>
          </a:prstGeom>
        </p:spPr>
      </p:pic>
      <p:sp>
        <p:nvSpPr>
          <p:cNvPr id="11"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a:solidFill>
                  <a:prstClr val="white"/>
                </a:solidFill>
                <a:latin typeface="Arial"/>
              </a:rPr>
              <a:t>Social Media Fundraising</a:t>
            </a:r>
            <a:endParaRPr lang="en-GB" sz="953" dirty="0">
              <a:solidFill>
                <a:prstClr val="white"/>
              </a:solidFill>
              <a:latin typeface="Arial"/>
            </a:endParaRPr>
          </a:p>
        </p:txBody>
      </p:sp>
      <p:sp>
        <p:nvSpPr>
          <p:cNvPr id="12" name="Date Placeholder 2"/>
          <p:cNvSpPr>
            <a:spLocks noGrp="1"/>
          </p:cNvSpPr>
          <p:nvPr>
            <p:ph type="dt" sz="half" idx="10"/>
          </p:nvPr>
        </p:nvSpPr>
        <p:spPr>
          <a:xfrm>
            <a:off x="391892" y="6596732"/>
            <a:ext cx="4898653" cy="130634"/>
          </a:xfrm>
        </p:spPr>
        <p:txBody>
          <a:bodyPr/>
          <a:lstStyle/>
          <a:p>
            <a:pPr defTabSz="914406">
              <a:buClr>
                <a:srgbClr val="58828A"/>
              </a:buClr>
            </a:pPr>
            <a:r>
              <a:rPr lang="en-US">
                <a:solidFill>
                  <a:prstClr val="white"/>
                </a:solidFill>
                <a:latin typeface="Arial"/>
              </a:rPr>
              <a:t>November 2022</a:t>
            </a:r>
            <a:endParaRPr lang="en-GB" dirty="0">
              <a:solidFill>
                <a:prstClr val="white"/>
              </a:solidFill>
              <a:latin typeface="Arial"/>
            </a:endParaRPr>
          </a:p>
        </p:txBody>
      </p:sp>
    </p:spTree>
    <p:extLst>
      <p:ext uri="{BB962C8B-B14F-4D97-AF65-F5344CB8AC3E}">
        <p14:creationId xmlns:p14="http://schemas.microsoft.com/office/powerpoint/2010/main" val="306450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F689C-D226-164E-BFCA-E7D0A2EBC9F1}"/>
              </a:ext>
            </a:extLst>
          </p:cNvPr>
          <p:cNvSpPr>
            <a:spLocks noGrp="1"/>
          </p:cNvSpPr>
          <p:nvPr>
            <p:ph sz="half" idx="1"/>
          </p:nvPr>
        </p:nvSpPr>
        <p:spPr/>
        <p:txBody>
          <a:bodyPr/>
          <a:lstStyle/>
          <a:p>
            <a:pPr marL="457200" indent="-457200">
              <a:buFont typeface="Arial" panose="020B0604020202020204" pitchFamily="34" charset="0"/>
              <a:buChar char="•"/>
            </a:pPr>
            <a:r>
              <a:rPr lang="en-GB" sz="2800" dirty="0"/>
              <a:t>It’s no secret that most social platforms operate on a pay-to-play model for brands. </a:t>
            </a:r>
          </a:p>
          <a:p>
            <a:pPr marL="457200" indent="-457200">
              <a:buFont typeface="Arial" panose="020B0604020202020204" pitchFamily="34" charset="0"/>
              <a:buChar char="•"/>
            </a:pPr>
            <a:r>
              <a:rPr lang="en-GB" sz="2800" dirty="0"/>
              <a:t>On Facebook, the average reach of an organic page post hovers around 5.20%. </a:t>
            </a:r>
          </a:p>
          <a:p>
            <a:pPr marL="457200" indent="-457200">
              <a:buFont typeface="Arial" panose="020B0604020202020204" pitchFamily="34" charset="0"/>
              <a:buChar char="•"/>
            </a:pPr>
            <a:r>
              <a:rPr lang="en-GB" sz="2800" dirty="0"/>
              <a:t>That means roughly one in every 19 fans sees the page’s non-promoted content.</a:t>
            </a:r>
          </a:p>
        </p:txBody>
      </p:sp>
      <p:sp>
        <p:nvSpPr>
          <p:cNvPr id="2" name="Title 1">
            <a:extLst>
              <a:ext uri="{FF2B5EF4-FFF2-40B4-BE49-F238E27FC236}">
                <a16:creationId xmlns:a16="http://schemas.microsoft.com/office/drawing/2014/main" id="{584E5B6B-DA54-1944-B516-9FC335CDD018}"/>
              </a:ext>
            </a:extLst>
          </p:cNvPr>
          <p:cNvSpPr>
            <a:spLocks noGrp="1"/>
          </p:cNvSpPr>
          <p:nvPr>
            <p:ph type="title"/>
          </p:nvPr>
        </p:nvSpPr>
        <p:spPr/>
        <p:txBody>
          <a:bodyPr/>
          <a:lstStyle/>
          <a:p>
            <a:r>
              <a:rPr lang="en-GB" sz="2722" dirty="0">
                <a:latin typeface="+mn-lt"/>
                <a:cs typeface="Calibri" panose="020F0502020204030204" pitchFamily="34" charset="0"/>
              </a:rPr>
              <a:t>Organic Reach in Decline</a:t>
            </a:r>
          </a:p>
        </p:txBody>
      </p:sp>
      <p:grpSp>
        <p:nvGrpSpPr>
          <p:cNvPr id="12" name="Group 11">
            <a:extLst>
              <a:ext uri="{FF2B5EF4-FFF2-40B4-BE49-F238E27FC236}">
                <a16:creationId xmlns:a16="http://schemas.microsoft.com/office/drawing/2014/main" id="{9FEC8E3E-2CFD-A4E9-0EED-A4834EBF3C6E}"/>
              </a:ext>
            </a:extLst>
          </p:cNvPr>
          <p:cNvGrpSpPr/>
          <p:nvPr/>
        </p:nvGrpSpPr>
        <p:grpSpPr>
          <a:xfrm>
            <a:off x="9523659" y="201068"/>
            <a:ext cx="1440000" cy="6102032"/>
            <a:chOff x="9523659" y="201068"/>
            <a:chExt cx="1440000" cy="6102032"/>
          </a:xfrm>
        </p:grpSpPr>
        <p:pic>
          <p:nvPicPr>
            <p:cNvPr id="13" name="Picture 12" descr="Shape&#10;&#10;Description automatically generated with low confidence">
              <a:extLst>
                <a:ext uri="{FF2B5EF4-FFF2-40B4-BE49-F238E27FC236}">
                  <a16:creationId xmlns:a16="http://schemas.microsoft.com/office/drawing/2014/main" id="{C33866AC-6C94-A847-C754-5F22A3AF7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0DA6A5E6-CA20-84FA-B1A4-1862F0A53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D69F0A0F-AA94-DCF2-3347-E2CF361BC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4338DA9A-525D-D8D0-3892-EDE04CB11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2202804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5B0E8-6DEC-2D98-7793-A8A49211AC63}"/>
              </a:ext>
            </a:extLst>
          </p:cNvPr>
          <p:cNvSpPr>
            <a:spLocks noGrp="1"/>
          </p:cNvSpPr>
          <p:nvPr>
            <p:ph sz="half" idx="1"/>
          </p:nvPr>
        </p:nvSpPr>
        <p:spPr/>
        <p:txBody>
          <a:bodyPr/>
          <a:lstStyle/>
          <a:p>
            <a:pPr marL="514350" indent="-514350">
              <a:buFont typeface="+mj-lt"/>
              <a:buAutoNum type="arabicPeriod"/>
            </a:pPr>
            <a:r>
              <a:rPr lang="en-GB" sz="2800" dirty="0"/>
              <a:t>Get posts seen by more people</a:t>
            </a:r>
            <a:br>
              <a:rPr lang="en-GB" dirty="0"/>
            </a:br>
            <a:r>
              <a:rPr lang="en-GB" dirty="0"/>
              <a:t>Increasing reach is one of the main reasons to invest in paid advertising. Whilst your activity might get in front a decent amount of people, algorithms now mean organic posts receive much less visibility than they once did. Adding a little budget to posts means you can guarantee it is seen by more people – and even better – people you decide should see it.</a:t>
            </a:r>
          </a:p>
          <a:p>
            <a:pPr marL="514350" indent="-514350">
              <a:buFont typeface="+mj-lt"/>
              <a:buAutoNum type="arabicPeriod"/>
            </a:pPr>
            <a:r>
              <a:rPr lang="en-GB" sz="2800" dirty="0"/>
              <a:t>Get more people talking about your brand</a:t>
            </a:r>
            <a:br>
              <a:rPr lang="en-GB" dirty="0"/>
            </a:br>
            <a:r>
              <a:rPr lang="en-GB" dirty="0"/>
              <a:t>Increasing engagement is a great way to get seen by your target audience. It also gives people a certain level of trust via third party validation and ‘social proof’. If others are commenting, sharing and engaging with your posts it gives people more confidence in you as a brand. Paying for initial engagements also helps your content travel further.</a:t>
            </a:r>
          </a:p>
          <a:p>
            <a:pPr marL="514350" indent="-514350">
              <a:buFont typeface="+mj-lt"/>
              <a:buAutoNum type="arabicPeriod"/>
            </a:pPr>
            <a:r>
              <a:rPr lang="en-GB" sz="2800" dirty="0"/>
              <a:t>Get in front of key individuals &amp; decision makers</a:t>
            </a:r>
            <a:br>
              <a:rPr lang="en-GB" sz="2800" dirty="0"/>
            </a:br>
            <a:r>
              <a:rPr lang="en-GB" dirty="0"/>
              <a:t>One of the benefits of paying for reach and engagement is the ability to truly hone in on the individuals you want to see/ engage with your posts.</a:t>
            </a:r>
          </a:p>
        </p:txBody>
      </p:sp>
      <p:sp>
        <p:nvSpPr>
          <p:cNvPr id="3" name="Date Placeholder 2">
            <a:extLst>
              <a:ext uri="{FF2B5EF4-FFF2-40B4-BE49-F238E27FC236}">
                <a16:creationId xmlns:a16="http://schemas.microsoft.com/office/drawing/2014/main" id="{F1645997-7015-BC29-F98D-119D80EA1082}"/>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D3B252CD-97A6-DF52-F3B4-40AC73E2310F}"/>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D318AB4A-79C2-F3A9-4657-24C8D8820B72}"/>
              </a:ext>
            </a:extLst>
          </p:cNvPr>
          <p:cNvSpPr>
            <a:spLocks noGrp="1"/>
          </p:cNvSpPr>
          <p:nvPr>
            <p:ph type="sldNum" sz="quarter" idx="12"/>
          </p:nvPr>
        </p:nvSpPr>
        <p:spPr/>
        <p:txBody>
          <a:bodyPr/>
          <a:lstStyle/>
          <a:p>
            <a:fld id="{427A094F-A43A-4F11-8E00-1F67ADA82539}" type="slidenum">
              <a:rPr lang="en-GB" smtClean="0"/>
              <a:pPr/>
              <a:t>41</a:t>
            </a:fld>
            <a:endParaRPr lang="en-GB" dirty="0"/>
          </a:p>
        </p:txBody>
      </p:sp>
      <p:sp>
        <p:nvSpPr>
          <p:cNvPr id="6" name="Title 5">
            <a:extLst>
              <a:ext uri="{FF2B5EF4-FFF2-40B4-BE49-F238E27FC236}">
                <a16:creationId xmlns:a16="http://schemas.microsoft.com/office/drawing/2014/main" id="{17489BB7-865E-1988-ADCF-D2F39EF17DBE}"/>
              </a:ext>
            </a:extLst>
          </p:cNvPr>
          <p:cNvSpPr>
            <a:spLocks noGrp="1"/>
          </p:cNvSpPr>
          <p:nvPr>
            <p:ph type="title"/>
          </p:nvPr>
        </p:nvSpPr>
        <p:spPr/>
        <p:txBody>
          <a:bodyPr/>
          <a:lstStyle/>
          <a:p>
            <a:r>
              <a:rPr lang="en-GB" sz="2722" dirty="0">
                <a:latin typeface="+mn-lt"/>
                <a:cs typeface="Calibri" panose="020F0502020204030204" pitchFamily="34" charset="0"/>
              </a:rPr>
              <a:t>Reasons to Pay </a:t>
            </a:r>
          </a:p>
        </p:txBody>
      </p:sp>
      <p:grpSp>
        <p:nvGrpSpPr>
          <p:cNvPr id="11" name="Group 10">
            <a:extLst>
              <a:ext uri="{FF2B5EF4-FFF2-40B4-BE49-F238E27FC236}">
                <a16:creationId xmlns:a16="http://schemas.microsoft.com/office/drawing/2014/main" id="{57851A69-4582-F436-E5D3-6827E7B9324D}"/>
              </a:ext>
            </a:extLst>
          </p:cNvPr>
          <p:cNvGrpSpPr/>
          <p:nvPr/>
        </p:nvGrpSpPr>
        <p:grpSpPr>
          <a:xfrm>
            <a:off x="9523659" y="201068"/>
            <a:ext cx="1440000" cy="6102032"/>
            <a:chOff x="9523659" y="201068"/>
            <a:chExt cx="1440000" cy="6102032"/>
          </a:xfrm>
        </p:grpSpPr>
        <p:pic>
          <p:nvPicPr>
            <p:cNvPr id="12" name="Picture 11" descr="Shape&#10;&#10;Description automatically generated with low confidence">
              <a:extLst>
                <a:ext uri="{FF2B5EF4-FFF2-40B4-BE49-F238E27FC236}">
                  <a16:creationId xmlns:a16="http://schemas.microsoft.com/office/drawing/2014/main" id="{0F173B0F-BA1B-591E-70C6-305138BF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9A9A1CF2-7FD0-6073-C4D4-1ECC5BF0A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7F1FD51F-836C-9151-DA63-9E0FCB023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60635A0C-78CC-C890-09DF-A5BE6CD1D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3214972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5B0E8-6DEC-2D98-7793-A8A49211AC63}"/>
              </a:ext>
            </a:extLst>
          </p:cNvPr>
          <p:cNvSpPr>
            <a:spLocks noGrp="1"/>
          </p:cNvSpPr>
          <p:nvPr>
            <p:ph sz="half" idx="1"/>
          </p:nvPr>
        </p:nvSpPr>
        <p:spPr/>
        <p:txBody>
          <a:bodyPr/>
          <a:lstStyle/>
          <a:p>
            <a:pPr marL="514350" indent="-514350">
              <a:buFont typeface="+mj-lt"/>
              <a:buAutoNum type="arabicPeriod" startAt="4"/>
            </a:pPr>
            <a:r>
              <a:rPr lang="en-GB" sz="2800" dirty="0"/>
              <a:t>Build brand awareness</a:t>
            </a:r>
            <a:br>
              <a:rPr lang="en-GB" sz="2800" dirty="0"/>
            </a:br>
            <a:r>
              <a:rPr lang="en-GB" dirty="0"/>
              <a:t>Consciously or subconsciously, brand awareness is a huge factor in an individual’s buying decision. Getting your brand in front of people where possible and relevant is key to pushing them (gently) in the right direction. It’s not always about the hard sell either, sometimes it’s a helpful blog or video that tells them something they didn’t know. </a:t>
            </a:r>
          </a:p>
          <a:p>
            <a:pPr marL="514350" indent="-514350">
              <a:buFont typeface="+mj-lt"/>
              <a:buAutoNum type="arabicPeriod" startAt="4"/>
            </a:pPr>
            <a:r>
              <a:rPr lang="en-GB" sz="2800" dirty="0"/>
              <a:t>A small budget can make a big difference</a:t>
            </a:r>
            <a:br>
              <a:rPr lang="en-GB" sz="2800" dirty="0"/>
            </a:br>
            <a:r>
              <a:rPr lang="en-GB" dirty="0"/>
              <a:t>Even adding a small amount can make a huge difference. A little push goes a long way and getting the first bit of engagement can make or break a campaign. This means that you don’t have to throw a lot of cash to see the return on investment, the difference is clear and tangible.</a:t>
            </a:r>
          </a:p>
          <a:p>
            <a:pPr marL="514350" indent="-514350">
              <a:buFont typeface="+mj-lt"/>
              <a:buAutoNum type="arabicPeriod" startAt="4"/>
            </a:pPr>
            <a:r>
              <a:rPr lang="en-GB" sz="2800" dirty="0"/>
              <a:t>It’s all part of the mix</a:t>
            </a:r>
            <a:br>
              <a:rPr lang="en-GB" sz="2800" dirty="0"/>
            </a:br>
            <a:r>
              <a:rPr lang="en-GB" dirty="0"/>
              <a:t>Having the right paid/organic mix is vital in getting the most from your social activity. Social media has always been about encouraging genuine, meaningful interaction and the focus should always be on creating engagement organically where possible. Adding a paid element into the mix should work to facilitate this engagement by giving your content a boost by increasing your reach and putting it in front of the right people. Producing content that is relevant to your audience should be the priority. If you strike the right balance you can generate worthwhile, genuine engagement as well as real interest in your organisation.</a:t>
            </a:r>
          </a:p>
        </p:txBody>
      </p:sp>
      <p:sp>
        <p:nvSpPr>
          <p:cNvPr id="3" name="Date Placeholder 2">
            <a:extLst>
              <a:ext uri="{FF2B5EF4-FFF2-40B4-BE49-F238E27FC236}">
                <a16:creationId xmlns:a16="http://schemas.microsoft.com/office/drawing/2014/main" id="{F1645997-7015-BC29-F98D-119D80EA1082}"/>
              </a:ext>
            </a:extLst>
          </p:cNvPr>
          <p:cNvSpPr>
            <a:spLocks noGrp="1"/>
          </p:cNvSpPr>
          <p:nvPr>
            <p:ph type="dt" sz="half" idx="10"/>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D3B252CD-97A6-DF52-F3B4-40AC73E2310F}"/>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D318AB4A-79C2-F3A9-4657-24C8D8820B72}"/>
              </a:ext>
            </a:extLst>
          </p:cNvPr>
          <p:cNvSpPr>
            <a:spLocks noGrp="1"/>
          </p:cNvSpPr>
          <p:nvPr>
            <p:ph type="sldNum" sz="quarter" idx="12"/>
          </p:nvPr>
        </p:nvSpPr>
        <p:spPr/>
        <p:txBody>
          <a:bodyPr/>
          <a:lstStyle/>
          <a:p>
            <a:fld id="{427A094F-A43A-4F11-8E00-1F67ADA82539}" type="slidenum">
              <a:rPr lang="en-GB" smtClean="0"/>
              <a:pPr/>
              <a:t>42</a:t>
            </a:fld>
            <a:endParaRPr lang="en-GB" dirty="0"/>
          </a:p>
        </p:txBody>
      </p:sp>
      <p:sp>
        <p:nvSpPr>
          <p:cNvPr id="6" name="Title 5">
            <a:extLst>
              <a:ext uri="{FF2B5EF4-FFF2-40B4-BE49-F238E27FC236}">
                <a16:creationId xmlns:a16="http://schemas.microsoft.com/office/drawing/2014/main" id="{17489BB7-865E-1988-ADCF-D2F39EF17DBE}"/>
              </a:ext>
            </a:extLst>
          </p:cNvPr>
          <p:cNvSpPr>
            <a:spLocks noGrp="1"/>
          </p:cNvSpPr>
          <p:nvPr>
            <p:ph type="title"/>
          </p:nvPr>
        </p:nvSpPr>
        <p:spPr/>
        <p:txBody>
          <a:bodyPr/>
          <a:lstStyle/>
          <a:p>
            <a:r>
              <a:rPr lang="en-GB" sz="2722" dirty="0">
                <a:latin typeface="+mn-lt"/>
                <a:cs typeface="Calibri" panose="020F0502020204030204" pitchFamily="34" charset="0"/>
              </a:rPr>
              <a:t>Reasons to Pay </a:t>
            </a:r>
          </a:p>
        </p:txBody>
      </p:sp>
      <p:grpSp>
        <p:nvGrpSpPr>
          <p:cNvPr id="11" name="Group 10">
            <a:extLst>
              <a:ext uri="{FF2B5EF4-FFF2-40B4-BE49-F238E27FC236}">
                <a16:creationId xmlns:a16="http://schemas.microsoft.com/office/drawing/2014/main" id="{A2056314-22AD-A55B-9F12-8F59849F7DD2}"/>
              </a:ext>
            </a:extLst>
          </p:cNvPr>
          <p:cNvGrpSpPr/>
          <p:nvPr/>
        </p:nvGrpSpPr>
        <p:grpSpPr>
          <a:xfrm>
            <a:off x="9523659" y="201068"/>
            <a:ext cx="1440000" cy="6102032"/>
            <a:chOff x="9523659" y="201068"/>
            <a:chExt cx="1440000" cy="6102032"/>
          </a:xfrm>
        </p:grpSpPr>
        <p:pic>
          <p:nvPicPr>
            <p:cNvPr id="12" name="Picture 11" descr="Shape&#10;&#10;Description automatically generated with low confidence">
              <a:extLst>
                <a:ext uri="{FF2B5EF4-FFF2-40B4-BE49-F238E27FC236}">
                  <a16:creationId xmlns:a16="http://schemas.microsoft.com/office/drawing/2014/main" id="{7A845899-47B6-18D8-A336-0941B850F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D9B1E2F0-ECDA-C5C0-5CA1-19427F785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7CF2F9DE-76B7-AF62-21E4-557E20AB4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9BDCC212-C319-BC97-DF72-41F6A3E38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3979219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67C5A1D8-5816-BC52-82B9-BB8B5B889D64}"/>
              </a:ext>
            </a:extLst>
          </p:cNvPr>
          <p:cNvSpPr>
            <a:spLocks noGrp="1"/>
          </p:cNvSpPr>
          <p:nvPr>
            <p:ph type="body" idx="1"/>
          </p:nvPr>
        </p:nvSpPr>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A consistent and confident approach needs to be adopted across multiple platforms. Key considerations to help you define the right tone of voice and integrate with other digital channels. </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itle 13">
            <a:extLst>
              <a:ext uri="{FF2B5EF4-FFF2-40B4-BE49-F238E27FC236}">
                <a16:creationId xmlns:a16="http://schemas.microsoft.com/office/drawing/2014/main" id="{A052F769-51FF-2A5B-4B6E-39C9E1A4B891}"/>
              </a:ext>
            </a:extLst>
          </p:cNvPr>
          <p:cNvSpPr>
            <a:spLocks noGrp="1"/>
          </p:cNvSpPr>
          <p:nvPr>
            <p:ph type="title"/>
          </p:nvPr>
        </p:nvSpPr>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What tone of voice should you use?</a:t>
            </a:r>
            <a:endParaRPr lang="en-GB" dirty="0"/>
          </a:p>
        </p:txBody>
      </p:sp>
      <p:sp>
        <p:nvSpPr>
          <p:cNvPr id="5" name="Slide Number Placeholder 4">
            <a:extLst>
              <a:ext uri="{FF2B5EF4-FFF2-40B4-BE49-F238E27FC236}">
                <a16:creationId xmlns:a16="http://schemas.microsoft.com/office/drawing/2014/main" id="{E55F8316-6C59-E076-C336-D64D067E9D0B}"/>
              </a:ext>
            </a:extLst>
          </p:cNvPr>
          <p:cNvSpPr>
            <a:spLocks noGrp="1"/>
          </p:cNvSpPr>
          <p:nvPr>
            <p:ph type="sldNum" sz="quarter" idx="12"/>
          </p:nvPr>
        </p:nvSpPr>
        <p:spPr/>
        <p:txBody>
          <a:bodyPr/>
          <a:lstStyle/>
          <a:p>
            <a:fld id="{427A094F-A43A-4F11-8E00-1F67ADA82539}" type="slidenum">
              <a:rPr lang="en-GB" smtClean="0"/>
              <a:pPr/>
              <a:t>43</a:t>
            </a:fld>
            <a:endParaRPr lang="en-GB" dirty="0"/>
          </a:p>
        </p:txBody>
      </p:sp>
      <p:sp>
        <p:nvSpPr>
          <p:cNvPr id="3" name="Date Placeholder 2">
            <a:extLst>
              <a:ext uri="{FF2B5EF4-FFF2-40B4-BE49-F238E27FC236}">
                <a16:creationId xmlns:a16="http://schemas.microsoft.com/office/drawing/2014/main" id="{7EACC489-175F-4531-99E9-0B96A17C8D7E}"/>
              </a:ext>
            </a:extLst>
          </p:cNvPr>
          <p:cNvSpPr>
            <a:spLocks noGrp="1"/>
          </p:cNvSpPr>
          <p:nvPr>
            <p:ph type="dt" sz="half" idx="10"/>
          </p:nvPr>
        </p:nvSpPr>
        <p:spPr>
          <a:xfrm>
            <a:off x="395421" y="6596063"/>
            <a:ext cx="4899025" cy="131762"/>
          </a:xfrm>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A79B4D5E-6F36-BA42-84CA-30BA773BC167}"/>
              </a:ext>
            </a:extLst>
          </p:cNvPr>
          <p:cNvSpPr>
            <a:spLocks noGrp="1"/>
          </p:cNvSpPr>
          <p:nvPr>
            <p:ph type="ftr" sz="quarter" idx="11"/>
          </p:nvPr>
        </p:nvSpPr>
        <p:spPr>
          <a:xfrm>
            <a:off x="5513168" y="6596063"/>
            <a:ext cx="5715000" cy="131762"/>
          </a:xfrm>
        </p:spPr>
        <p:txBody>
          <a:bodyPr/>
          <a:lstStyle/>
          <a:p>
            <a:r>
              <a:rPr lang="en-GB" dirty="0"/>
              <a:t>Social Media Fundraising</a:t>
            </a:r>
          </a:p>
        </p:txBody>
      </p:sp>
    </p:spTree>
    <p:extLst>
      <p:ext uri="{BB962C8B-B14F-4D97-AF65-F5344CB8AC3E}">
        <p14:creationId xmlns:p14="http://schemas.microsoft.com/office/powerpoint/2010/main" val="2890454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340118F-C2B0-C225-BC3F-6A4CF93F74BF}"/>
              </a:ext>
            </a:extLst>
          </p:cNvPr>
          <p:cNvSpPr>
            <a:spLocks noGrp="1"/>
          </p:cNvSpPr>
          <p:nvPr>
            <p:ph sz="half" idx="1"/>
          </p:nvPr>
        </p:nvSpPr>
        <p:spPr/>
        <p:txBody>
          <a:bodyPr/>
          <a:lstStyle/>
          <a:p>
            <a:pPr marL="342900" indent="-342900">
              <a:buFont typeface="Arial" panose="020B0604020202020204" pitchFamily="34" charset="0"/>
              <a:buChar char="•"/>
            </a:pPr>
            <a:r>
              <a:rPr lang="en-GB" sz="2400" dirty="0"/>
              <a:t>Your brand tone of voice comes down to your organisation’s identity. </a:t>
            </a:r>
          </a:p>
          <a:p>
            <a:pPr marL="342900" indent="-342900">
              <a:buFont typeface="Arial" panose="020B0604020202020204" pitchFamily="34" charset="0"/>
              <a:buChar char="•"/>
            </a:pPr>
            <a:r>
              <a:rPr lang="en-GB" sz="2400" dirty="0"/>
              <a:t>However, each social media platform is unique and users will have different expectations. </a:t>
            </a:r>
          </a:p>
          <a:p>
            <a:pPr marL="342900" indent="-342900">
              <a:buFont typeface="Arial" panose="020B0604020202020204" pitchFamily="34" charset="0"/>
              <a:buChar char="•"/>
            </a:pPr>
            <a:r>
              <a:rPr lang="en-GB" sz="2400" dirty="0"/>
              <a:t>While it’s important that your identity remains recognisable across multiple social media platforms, you can tweak it depending on the platform. </a:t>
            </a:r>
          </a:p>
          <a:p>
            <a:pPr marL="342900" indent="-342900">
              <a:buFont typeface="Arial" panose="020B0604020202020204" pitchFamily="34" charset="0"/>
              <a:buChar char="•"/>
            </a:pPr>
            <a:r>
              <a:rPr lang="en-GB" sz="2400" dirty="0"/>
              <a:t>Use your social media accounts as an opportunity to show off different aspects of your brand’s personality.</a:t>
            </a:r>
          </a:p>
        </p:txBody>
      </p:sp>
      <p:sp>
        <p:nvSpPr>
          <p:cNvPr id="5" name="Date Placeholder 4">
            <a:extLst>
              <a:ext uri="{FF2B5EF4-FFF2-40B4-BE49-F238E27FC236}">
                <a16:creationId xmlns:a16="http://schemas.microsoft.com/office/drawing/2014/main" id="{B69BACE8-FBBF-2BE8-09FC-3BB7E6EEFE4D}"/>
              </a:ext>
            </a:extLst>
          </p:cNvPr>
          <p:cNvSpPr>
            <a:spLocks noGrp="1"/>
          </p:cNvSpPr>
          <p:nvPr>
            <p:ph type="dt" sz="half" idx="10"/>
          </p:nvPr>
        </p:nvSpPr>
        <p:spPr/>
        <p:txBody>
          <a:bodyPr/>
          <a:lstStyle/>
          <a:p>
            <a:r>
              <a:rPr lang="en-US"/>
              <a:t>November 2022</a:t>
            </a:r>
            <a:endParaRPr lang="en-GB" dirty="0"/>
          </a:p>
        </p:txBody>
      </p:sp>
      <p:sp>
        <p:nvSpPr>
          <p:cNvPr id="6" name="Footer Placeholder 5">
            <a:extLst>
              <a:ext uri="{FF2B5EF4-FFF2-40B4-BE49-F238E27FC236}">
                <a16:creationId xmlns:a16="http://schemas.microsoft.com/office/drawing/2014/main" id="{97A16B22-4E18-96AC-A880-8A4B5DEB4278}"/>
              </a:ext>
            </a:extLst>
          </p:cNvPr>
          <p:cNvSpPr>
            <a:spLocks noGrp="1"/>
          </p:cNvSpPr>
          <p:nvPr>
            <p:ph type="ftr" sz="quarter" idx="11"/>
          </p:nvPr>
        </p:nvSpPr>
        <p:spPr/>
        <p:txBody>
          <a:bodyPr/>
          <a:lstStyle/>
          <a:p>
            <a:r>
              <a:rPr lang="en-GB"/>
              <a:t>Social Media Fundraising</a:t>
            </a:r>
            <a:endParaRPr lang="en-GB" dirty="0"/>
          </a:p>
        </p:txBody>
      </p:sp>
      <p:sp>
        <p:nvSpPr>
          <p:cNvPr id="4" name="Slide Number Placeholder 3">
            <a:extLst>
              <a:ext uri="{FF2B5EF4-FFF2-40B4-BE49-F238E27FC236}">
                <a16:creationId xmlns:a16="http://schemas.microsoft.com/office/drawing/2014/main" id="{434D2DC1-4748-4E3A-2424-433695E1C4B0}"/>
              </a:ext>
            </a:extLst>
          </p:cNvPr>
          <p:cNvSpPr>
            <a:spLocks noGrp="1"/>
          </p:cNvSpPr>
          <p:nvPr>
            <p:ph type="sldNum" sz="quarter" idx="12"/>
          </p:nvPr>
        </p:nvSpPr>
        <p:spPr/>
        <p:txBody>
          <a:bodyPr/>
          <a:lstStyle/>
          <a:p>
            <a:fld id="{427A094F-A43A-4F11-8E00-1F67ADA82539}" type="slidenum">
              <a:rPr lang="en-GB" smtClean="0"/>
              <a:pPr/>
              <a:t>44</a:t>
            </a:fld>
            <a:endParaRPr lang="en-GB" dirty="0"/>
          </a:p>
        </p:txBody>
      </p:sp>
      <p:sp>
        <p:nvSpPr>
          <p:cNvPr id="7" name="Title 6">
            <a:extLst>
              <a:ext uri="{FF2B5EF4-FFF2-40B4-BE49-F238E27FC236}">
                <a16:creationId xmlns:a16="http://schemas.microsoft.com/office/drawing/2014/main" id="{0B50F8AE-F8ED-53C7-F83F-2B775EE28130}"/>
              </a:ext>
            </a:extLst>
          </p:cNvPr>
          <p:cNvSpPr>
            <a:spLocks noGrp="1"/>
          </p:cNvSpPr>
          <p:nvPr>
            <p:ph type="title"/>
          </p:nvPr>
        </p:nvSpPr>
        <p:spPr/>
        <p:txBody>
          <a:bodyPr/>
          <a:lstStyle/>
          <a:p>
            <a:r>
              <a:rPr lang="en-GB" sz="2722" dirty="0">
                <a:latin typeface="+mn-lt"/>
                <a:cs typeface="Calibri" panose="020F0502020204030204" pitchFamily="34" charset="0"/>
              </a:rPr>
              <a:t>Tone of Voice and Social Media</a:t>
            </a:r>
            <a:br>
              <a:rPr lang="en-GB" b="1" dirty="0"/>
            </a:br>
            <a:endParaRPr lang="en-GB" dirty="0"/>
          </a:p>
        </p:txBody>
      </p:sp>
      <p:pic>
        <p:nvPicPr>
          <p:cNvPr id="3" name="Picture 2" descr="Shape&#10;&#10;Description automatically generated with low confidence">
            <a:extLst>
              <a:ext uri="{FF2B5EF4-FFF2-40B4-BE49-F238E27FC236}">
                <a16:creationId xmlns:a16="http://schemas.microsoft.com/office/drawing/2014/main" id="{81A7B8C8-0B82-36C4-53FC-C1ED6166B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493" y="1408669"/>
            <a:ext cx="3562152" cy="3562152"/>
          </a:xfrm>
          <a:prstGeom prst="rect">
            <a:avLst/>
          </a:prstGeom>
        </p:spPr>
      </p:pic>
    </p:spTree>
    <p:extLst>
      <p:ext uri="{BB962C8B-B14F-4D97-AF65-F5344CB8AC3E}">
        <p14:creationId xmlns:p14="http://schemas.microsoft.com/office/powerpoint/2010/main" val="66118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98D08C8-3B0F-C591-B253-D232A3BF3016}"/>
              </a:ext>
            </a:extLst>
          </p:cNvPr>
          <p:cNvSpPr>
            <a:spLocks noGrp="1"/>
          </p:cNvSpPr>
          <p:nvPr>
            <p:ph idx="1"/>
          </p:nvPr>
        </p:nvSpPr>
        <p:spPr>
          <a:xfrm>
            <a:off x="391893" y="1045074"/>
            <a:ext cx="9048670" cy="5258026"/>
          </a:xfrm>
        </p:spPr>
        <p:txBody>
          <a:bodyPr/>
          <a:lstStyle/>
          <a:p>
            <a:pPr marL="285750" indent="-285750">
              <a:buFont typeface="Arial" panose="020B0604020202020204" pitchFamily="34" charset="0"/>
              <a:buChar char="•"/>
            </a:pPr>
            <a:r>
              <a:rPr lang="en-GB" sz="2400" dirty="0"/>
              <a:t>32.7 million Brits use Facebook and it is currently the most popular social media platform globally, so it’s really important for your organisation to get the right tone of voice when sharing content on this site.</a:t>
            </a:r>
          </a:p>
          <a:p>
            <a:pPr marL="285750" indent="-285750">
              <a:buFont typeface="Arial" panose="020B0604020202020204" pitchFamily="34" charset="0"/>
              <a:buChar char="•"/>
            </a:pPr>
            <a:r>
              <a:rPr lang="en-GB" sz="2400" dirty="0"/>
              <a:t>Facebook is the best social media site to use an </a:t>
            </a:r>
            <a:r>
              <a:rPr lang="en-GB" sz="2400" b="1" dirty="0"/>
              <a:t>informal</a:t>
            </a:r>
            <a:r>
              <a:rPr lang="en-GB" sz="2400" dirty="0"/>
              <a:t>, </a:t>
            </a:r>
            <a:r>
              <a:rPr lang="en-GB" sz="2400" b="1" dirty="0"/>
              <a:t>playful</a:t>
            </a:r>
            <a:r>
              <a:rPr lang="en-GB" sz="2400" dirty="0"/>
              <a:t> and </a:t>
            </a:r>
            <a:r>
              <a:rPr lang="en-GB" sz="2400" b="1" dirty="0"/>
              <a:t>engaging</a:t>
            </a:r>
            <a:r>
              <a:rPr lang="en-GB" sz="2400" dirty="0"/>
              <a:t> tone of voice. Aim to be </a:t>
            </a:r>
            <a:r>
              <a:rPr lang="en-GB" sz="2400" b="1" dirty="0"/>
              <a:t>personable</a:t>
            </a:r>
            <a:r>
              <a:rPr lang="en-GB" sz="2400" dirty="0"/>
              <a:t>, </a:t>
            </a:r>
            <a:r>
              <a:rPr lang="en-GB" sz="2400" b="1" dirty="0"/>
              <a:t>friendly</a:t>
            </a:r>
            <a:r>
              <a:rPr lang="en-GB" sz="2400" dirty="0"/>
              <a:t>, and </a:t>
            </a:r>
            <a:r>
              <a:rPr lang="en-GB" sz="2400" b="1" dirty="0"/>
              <a:t>humorous</a:t>
            </a:r>
            <a:r>
              <a:rPr lang="en-GB" sz="2400" dirty="0"/>
              <a:t> when crafting updates. </a:t>
            </a:r>
          </a:p>
          <a:p>
            <a:pPr marL="285750" indent="-285750">
              <a:buFont typeface="Arial" panose="020B0604020202020204" pitchFamily="34" charset="0"/>
              <a:buChar char="•"/>
            </a:pPr>
            <a:r>
              <a:rPr lang="en-GB" sz="2400" dirty="0"/>
              <a:t>A Facebook content strategy including images, blogs, competitions, well-chosen memes, Facebook Live, and helpful advice is a great way to build engagement and target potential supporters.</a:t>
            </a:r>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45</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Facebook Tone of Voice</a:t>
            </a:r>
          </a:p>
        </p:txBody>
      </p:sp>
      <p:pic>
        <p:nvPicPr>
          <p:cNvPr id="11" name="Picture 10" descr="Icon&#10;&#10;Description automatically generated">
            <a:extLst>
              <a:ext uri="{FF2B5EF4-FFF2-40B4-BE49-F238E27FC236}">
                <a16:creationId xmlns:a16="http://schemas.microsoft.com/office/drawing/2014/main" id="{AF50452F-2A4A-A0E8-5CB8-DEE894ADE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169440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98D08C8-3B0F-C591-B253-D232A3BF3016}"/>
              </a:ext>
            </a:extLst>
          </p:cNvPr>
          <p:cNvSpPr>
            <a:spLocks noGrp="1"/>
          </p:cNvSpPr>
          <p:nvPr>
            <p:ph idx="1"/>
          </p:nvPr>
        </p:nvSpPr>
        <p:spPr>
          <a:xfrm>
            <a:off x="391892" y="1045074"/>
            <a:ext cx="9221665" cy="5258026"/>
          </a:xfrm>
        </p:spPr>
        <p:txBody>
          <a:bodyPr/>
          <a:lstStyle/>
          <a:p>
            <a:pPr marL="285750" indent="-285750">
              <a:buFont typeface="Arial" panose="020B0604020202020204" pitchFamily="34" charset="0"/>
              <a:buChar char="•"/>
            </a:pPr>
            <a:r>
              <a:rPr lang="en-GB" sz="2400" dirty="0"/>
              <a:t>Instagram is all about </a:t>
            </a:r>
            <a:r>
              <a:rPr lang="en-GB" sz="2400" b="1" dirty="0"/>
              <a:t>pretty things </a:t>
            </a:r>
            <a:r>
              <a:rPr lang="en-GB" sz="2400" dirty="0"/>
              <a:t>and </a:t>
            </a:r>
            <a:r>
              <a:rPr lang="en-GB" sz="2400" b="1" dirty="0"/>
              <a:t>good aesthetics</a:t>
            </a:r>
            <a:r>
              <a:rPr lang="en-GB" sz="2400" dirty="0"/>
              <a:t>. </a:t>
            </a:r>
          </a:p>
          <a:p>
            <a:pPr marL="285750" indent="-285750">
              <a:buFont typeface="Arial" panose="020B0604020202020204" pitchFamily="34" charset="0"/>
              <a:buChar char="•"/>
            </a:pPr>
            <a:r>
              <a:rPr lang="en-GB" sz="2400" dirty="0"/>
              <a:t>All you need to crack this app is </a:t>
            </a:r>
            <a:r>
              <a:rPr lang="en-GB" sz="2400" b="1" dirty="0"/>
              <a:t>good quality pictures</a:t>
            </a:r>
            <a:r>
              <a:rPr lang="en-GB" sz="2400" dirty="0"/>
              <a:t> and a </a:t>
            </a:r>
            <a:r>
              <a:rPr lang="en-GB" sz="2400" b="1" dirty="0"/>
              <a:t>light hearted, inviting tone</a:t>
            </a:r>
            <a:r>
              <a:rPr lang="en-GB" sz="2400" dirty="0"/>
              <a:t>. </a:t>
            </a:r>
          </a:p>
          <a:p>
            <a:pPr marL="285750" indent="-285750">
              <a:buFont typeface="Arial" panose="020B0604020202020204" pitchFamily="34" charset="0"/>
              <a:buChar char="•"/>
            </a:pPr>
            <a:r>
              <a:rPr lang="en-GB" sz="2400" dirty="0"/>
              <a:t>Use the </a:t>
            </a:r>
            <a:r>
              <a:rPr lang="en-GB" sz="2400" b="1" dirty="0"/>
              <a:t>captions</a:t>
            </a:r>
            <a:r>
              <a:rPr lang="en-GB" sz="2400" dirty="0"/>
              <a:t> to ask your customers questions and share updates and don’t forget to use hashtags – it’s okay to go wild with them. </a:t>
            </a:r>
          </a:p>
          <a:p>
            <a:pPr marL="285750" indent="-285750">
              <a:buFont typeface="Arial" panose="020B0604020202020204" pitchFamily="34" charset="0"/>
              <a:buChar char="•"/>
            </a:pPr>
            <a:r>
              <a:rPr lang="en-GB" sz="2400" dirty="0"/>
              <a:t>Make people want to click on your page by using features such as Instagram Live, IGTV, polls, questions and mini quizzes on Instagram stories.</a:t>
            </a:r>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46</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Instagram Tone of Voice</a:t>
            </a:r>
          </a:p>
        </p:txBody>
      </p:sp>
      <p:pic>
        <p:nvPicPr>
          <p:cNvPr id="6" name="Picture 5">
            <a:extLst>
              <a:ext uri="{FF2B5EF4-FFF2-40B4-BE49-F238E27FC236}">
                <a16:creationId xmlns:a16="http://schemas.microsoft.com/office/drawing/2014/main" id="{3832E756-521E-68EC-F6AC-FF24D24F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919455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98D08C8-3B0F-C591-B253-D232A3BF3016}"/>
              </a:ext>
            </a:extLst>
          </p:cNvPr>
          <p:cNvSpPr>
            <a:spLocks noGrp="1"/>
          </p:cNvSpPr>
          <p:nvPr>
            <p:ph idx="1"/>
          </p:nvPr>
        </p:nvSpPr>
        <p:spPr>
          <a:xfrm>
            <a:off x="391892" y="1045074"/>
            <a:ext cx="9159881" cy="5258026"/>
          </a:xfrm>
        </p:spPr>
        <p:txBody>
          <a:bodyPr/>
          <a:lstStyle/>
          <a:p>
            <a:pPr marL="285750" indent="-285750">
              <a:buFont typeface="Arial" panose="020B0604020202020204" pitchFamily="34" charset="0"/>
              <a:buChar char="•"/>
            </a:pPr>
            <a:r>
              <a:rPr lang="en-GB" sz="2400" dirty="0"/>
              <a:t>Twitter is all about </a:t>
            </a:r>
            <a:r>
              <a:rPr lang="en-GB" sz="2400" b="1" dirty="0"/>
              <a:t>interaction</a:t>
            </a:r>
            <a:r>
              <a:rPr lang="en-GB" sz="2400" dirty="0"/>
              <a:t>, so your tone of voice should be </a:t>
            </a:r>
            <a:r>
              <a:rPr lang="en-GB" sz="2400" b="1" dirty="0"/>
              <a:t>human</a:t>
            </a:r>
            <a:r>
              <a:rPr lang="en-GB" sz="2400" dirty="0"/>
              <a:t>. Being </a:t>
            </a:r>
            <a:r>
              <a:rPr lang="en-GB" sz="2400" b="1" dirty="0"/>
              <a:t>bold</a:t>
            </a:r>
            <a:r>
              <a:rPr lang="en-GB" sz="2400" dirty="0"/>
              <a:t> can be profitable, although it’s always best to err on the side of caution, especially when commenting on anything political. </a:t>
            </a:r>
          </a:p>
          <a:p>
            <a:pPr marL="285750" indent="-285750">
              <a:buFont typeface="Arial" panose="020B0604020202020204" pitchFamily="34" charset="0"/>
              <a:buChar char="•"/>
            </a:pPr>
            <a:r>
              <a:rPr lang="en-GB" sz="2400" dirty="0"/>
              <a:t>Your Twitter marketing strategy should take advantage of Twitter’s features, including images, hashtags, threads, polls and questions. </a:t>
            </a:r>
          </a:p>
          <a:p>
            <a:pPr marL="285750" indent="-285750">
              <a:buFont typeface="Arial" panose="020B0604020202020204" pitchFamily="34" charset="0"/>
              <a:buChar char="•"/>
            </a:pPr>
            <a:r>
              <a:rPr lang="en-GB" sz="2400" dirty="0"/>
              <a:t>Since retweets can help your content reach a much wider audience, driving traffic to your organisation in the process, it’s definitely worth spending time thinking about how you want your Tweets to be received and how you can encourage them to get shared.</a:t>
            </a:r>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47</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Twitter Tone of Voice</a:t>
            </a:r>
          </a:p>
        </p:txBody>
      </p:sp>
      <p:pic>
        <p:nvPicPr>
          <p:cNvPr id="2" name="Picture 1" descr="Logo&#10;&#10;Description automatically generated">
            <a:extLst>
              <a:ext uri="{FF2B5EF4-FFF2-40B4-BE49-F238E27FC236}">
                <a16:creationId xmlns:a16="http://schemas.microsoft.com/office/drawing/2014/main" id="{454AA625-0F52-8FBB-45FE-2E04DEA26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342208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98D08C8-3B0F-C591-B253-D232A3BF3016}"/>
              </a:ext>
            </a:extLst>
          </p:cNvPr>
          <p:cNvSpPr>
            <a:spLocks noGrp="1"/>
          </p:cNvSpPr>
          <p:nvPr>
            <p:ph idx="1"/>
          </p:nvPr>
        </p:nvSpPr>
        <p:spPr>
          <a:xfrm>
            <a:off x="391892" y="1045074"/>
            <a:ext cx="9061027" cy="5258026"/>
          </a:xfrm>
        </p:spPr>
        <p:txBody>
          <a:bodyPr/>
          <a:lstStyle/>
          <a:p>
            <a:pPr marL="285750" indent="-285750">
              <a:buFont typeface="Arial" panose="020B0604020202020204" pitchFamily="34" charset="0"/>
              <a:buChar char="•"/>
            </a:pPr>
            <a:r>
              <a:rPr lang="en-GB" sz="2400" dirty="0"/>
              <a:t>On LinkedIn, you’re selling your organisation and the people behind it, rather than the product or service that your organisation provides. </a:t>
            </a:r>
          </a:p>
          <a:p>
            <a:pPr marL="285750" indent="-285750">
              <a:buFont typeface="Arial" panose="020B0604020202020204" pitchFamily="34" charset="0"/>
              <a:buChar char="•"/>
            </a:pPr>
            <a:r>
              <a:rPr lang="en-GB" sz="2400" dirty="0"/>
              <a:t>Optimising your presence on LinkedIn can help you to find high-quality B2B leads and strengthen your brand identity along the way.</a:t>
            </a:r>
          </a:p>
          <a:p>
            <a:pPr marL="285750" indent="-285750">
              <a:buFont typeface="Arial" panose="020B0604020202020204" pitchFamily="34" charset="0"/>
              <a:buChar char="•"/>
            </a:pPr>
            <a:r>
              <a:rPr lang="en-GB" sz="2400" dirty="0"/>
              <a:t>Given that LinkedIn is a professional networking site, it’s best to keep your tone of voice reasonably </a:t>
            </a:r>
            <a:r>
              <a:rPr lang="en-GB" sz="2400" b="1" dirty="0"/>
              <a:t>formal</a:t>
            </a:r>
            <a:r>
              <a:rPr lang="en-GB" sz="2400" dirty="0"/>
              <a:t>. The type of content that you share needs to reflect the </a:t>
            </a:r>
            <a:r>
              <a:rPr lang="en-GB" sz="2400" b="1" dirty="0"/>
              <a:t>professional</a:t>
            </a:r>
            <a:r>
              <a:rPr lang="en-GB" sz="2400" dirty="0"/>
              <a:t> </a:t>
            </a:r>
            <a:r>
              <a:rPr lang="en-GB" sz="2400" b="1" dirty="0"/>
              <a:t>focus</a:t>
            </a:r>
            <a:r>
              <a:rPr lang="en-GB" sz="2400" dirty="0"/>
              <a:t> of the site. </a:t>
            </a:r>
          </a:p>
          <a:p>
            <a:pPr marL="285750" indent="-285750">
              <a:buFont typeface="Arial" panose="020B0604020202020204" pitchFamily="34" charset="0"/>
              <a:buChar char="•"/>
            </a:pPr>
            <a:r>
              <a:rPr lang="en-GB" sz="2400" dirty="0"/>
              <a:t>Show off your credentials, share articles, webinars or expert opinion. </a:t>
            </a:r>
          </a:p>
          <a:p>
            <a:pPr marL="285750" indent="-285750">
              <a:buFont typeface="Arial" panose="020B0604020202020204" pitchFamily="34" charset="0"/>
              <a:buChar char="•"/>
            </a:pPr>
            <a:r>
              <a:rPr lang="en-GB" sz="2400" dirty="0"/>
              <a:t>Leave the memes to Facebook!</a:t>
            </a:r>
          </a:p>
        </p:txBody>
      </p:sp>
      <p:sp>
        <p:nvSpPr>
          <p:cNvPr id="3" name="Date Placeholder 2">
            <a:extLst>
              <a:ext uri="{FF2B5EF4-FFF2-40B4-BE49-F238E27FC236}">
                <a16:creationId xmlns:a16="http://schemas.microsoft.com/office/drawing/2014/main" id="{314C62D5-FC67-513C-9515-4F3BE8A6D1FA}"/>
              </a:ext>
            </a:extLst>
          </p:cNvPr>
          <p:cNvSpPr>
            <a:spLocks noGrp="1"/>
          </p:cNvSpPr>
          <p:nvPr>
            <p:ph type="dt" sz="half" idx="10"/>
          </p:nvPr>
        </p:nvSpPr>
        <p:spPr/>
        <p:txBody>
          <a:bodyPr/>
          <a:lstStyle/>
          <a:p>
            <a:r>
              <a:rPr lang="en-US" dirty="0"/>
              <a:t>November 2022</a:t>
            </a:r>
            <a:endParaRPr lang="en-GB" dirty="0"/>
          </a:p>
        </p:txBody>
      </p:sp>
      <p:sp>
        <p:nvSpPr>
          <p:cNvPr id="4" name="Footer Placeholder 3">
            <a:extLst>
              <a:ext uri="{FF2B5EF4-FFF2-40B4-BE49-F238E27FC236}">
                <a16:creationId xmlns:a16="http://schemas.microsoft.com/office/drawing/2014/main" id="{E763F571-B66E-178A-B52C-C01B49105EA5}"/>
              </a:ext>
            </a:extLst>
          </p:cNvPr>
          <p:cNvSpPr>
            <a:spLocks noGrp="1"/>
          </p:cNvSpPr>
          <p:nvPr>
            <p:ph type="ftr" sz="quarter" idx="11"/>
          </p:nvPr>
        </p:nvSpPr>
        <p:spPr/>
        <p:txBody>
          <a:bodyPr/>
          <a:lstStyle/>
          <a:p>
            <a:r>
              <a:rPr lang="en-GB"/>
              <a:t>Social Media Fundraising</a:t>
            </a:r>
            <a:endParaRPr lang="en-GB" dirty="0"/>
          </a:p>
        </p:txBody>
      </p:sp>
      <p:sp>
        <p:nvSpPr>
          <p:cNvPr id="5" name="Slide Number Placeholder 4">
            <a:extLst>
              <a:ext uri="{FF2B5EF4-FFF2-40B4-BE49-F238E27FC236}">
                <a16:creationId xmlns:a16="http://schemas.microsoft.com/office/drawing/2014/main" id="{CCE3B753-2907-FC3B-9E0C-627EE9412B15}"/>
              </a:ext>
            </a:extLst>
          </p:cNvPr>
          <p:cNvSpPr>
            <a:spLocks noGrp="1"/>
          </p:cNvSpPr>
          <p:nvPr>
            <p:ph type="sldNum" sz="quarter" idx="12"/>
          </p:nvPr>
        </p:nvSpPr>
        <p:spPr/>
        <p:txBody>
          <a:bodyPr/>
          <a:lstStyle/>
          <a:p>
            <a:fld id="{427A094F-A43A-4F11-8E00-1F67ADA82539}" type="slidenum">
              <a:rPr lang="en-GB" smtClean="0"/>
              <a:pPr/>
              <a:t>48</a:t>
            </a:fld>
            <a:endParaRPr lang="en-GB" dirty="0"/>
          </a:p>
        </p:txBody>
      </p:sp>
      <p:sp>
        <p:nvSpPr>
          <p:cNvPr id="7" name="Title 6">
            <a:extLst>
              <a:ext uri="{FF2B5EF4-FFF2-40B4-BE49-F238E27FC236}">
                <a16:creationId xmlns:a16="http://schemas.microsoft.com/office/drawing/2014/main" id="{A34F41FB-0977-9898-1E15-78778A128859}"/>
              </a:ext>
            </a:extLst>
          </p:cNvPr>
          <p:cNvSpPr>
            <a:spLocks noGrp="1"/>
          </p:cNvSpPr>
          <p:nvPr>
            <p:ph type="title"/>
          </p:nvPr>
        </p:nvSpPr>
        <p:spPr/>
        <p:txBody>
          <a:bodyPr/>
          <a:lstStyle/>
          <a:p>
            <a:r>
              <a:rPr lang="en-GB" sz="2722" dirty="0">
                <a:latin typeface="+mn-lt"/>
                <a:cs typeface="Calibri" panose="020F0502020204030204" pitchFamily="34" charset="0"/>
              </a:rPr>
              <a:t>LinkedIn Evaluation</a:t>
            </a:r>
          </a:p>
        </p:txBody>
      </p:sp>
      <p:pic>
        <p:nvPicPr>
          <p:cNvPr id="6" name="Picture 5" descr="Logo&#10;&#10;Description automatically generated">
            <a:extLst>
              <a:ext uri="{FF2B5EF4-FFF2-40B4-BE49-F238E27FC236}">
                <a16:creationId xmlns:a16="http://schemas.microsoft.com/office/drawing/2014/main" id="{F18FE256-2620-5C48-19B7-2D5F19476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223" y="4503100"/>
            <a:ext cx="1800000" cy="1800000"/>
          </a:xfrm>
          <a:prstGeom prst="rect">
            <a:avLst/>
          </a:prstGeom>
        </p:spPr>
      </p:pic>
    </p:spTree>
    <p:extLst>
      <p:ext uri="{BB962C8B-B14F-4D97-AF65-F5344CB8AC3E}">
        <p14:creationId xmlns:p14="http://schemas.microsoft.com/office/powerpoint/2010/main" val="26107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Font typeface="+mj-lt"/>
              <a:buAutoNum type="arabicPeriod"/>
            </a:pPr>
            <a:r>
              <a:rPr lang="en-GB" sz="2400" dirty="0"/>
              <a:t>Be </a:t>
            </a:r>
            <a:r>
              <a:rPr lang="en-GB" sz="2400" b="1" dirty="0"/>
              <a:t>current</a:t>
            </a:r>
            <a:r>
              <a:rPr lang="en-GB" sz="2400" dirty="0"/>
              <a:t> – only set up those you have time/resource to manage</a:t>
            </a:r>
          </a:p>
          <a:p>
            <a:pPr marL="342900" indent="-342900">
              <a:buFont typeface="+mj-lt"/>
              <a:buAutoNum type="arabicPeriod"/>
            </a:pPr>
            <a:r>
              <a:rPr lang="en-GB" sz="2400" dirty="0"/>
              <a:t>Be </a:t>
            </a:r>
            <a:r>
              <a:rPr lang="en-GB" sz="2400" b="1" dirty="0"/>
              <a:t>consistent</a:t>
            </a:r>
            <a:r>
              <a:rPr lang="en-GB" sz="2400" dirty="0"/>
              <a:t> – relies on user’s developing habits so fit with that</a:t>
            </a:r>
          </a:p>
          <a:p>
            <a:pPr marL="342900" indent="-342900">
              <a:buFont typeface="+mj-lt"/>
              <a:buAutoNum type="arabicPeriod"/>
            </a:pPr>
            <a:r>
              <a:rPr lang="en-GB" sz="2400" dirty="0"/>
              <a:t>A </a:t>
            </a:r>
            <a:r>
              <a:rPr lang="en-GB" sz="2400" b="1" dirty="0"/>
              <a:t>distinctive</a:t>
            </a:r>
            <a:r>
              <a:rPr lang="en-GB" sz="2400" dirty="0"/>
              <a:t> and </a:t>
            </a:r>
            <a:r>
              <a:rPr lang="en-GB" sz="2400" b="1" dirty="0"/>
              <a:t>consistent personality </a:t>
            </a:r>
            <a:r>
              <a:rPr lang="en-GB" sz="2400" dirty="0"/>
              <a:t>will give you standout</a:t>
            </a:r>
          </a:p>
          <a:p>
            <a:pPr marL="342900" indent="-342900">
              <a:buFont typeface="+mj-lt"/>
              <a:buAutoNum type="arabicPeriod"/>
            </a:pPr>
            <a:r>
              <a:rPr lang="en-GB" sz="2400" dirty="0"/>
              <a:t>Use your </a:t>
            </a:r>
            <a:r>
              <a:rPr lang="en-GB" sz="2400" b="1" dirty="0"/>
              <a:t>current supporter base </a:t>
            </a:r>
            <a:r>
              <a:rPr lang="en-GB" sz="2400" dirty="0"/>
              <a:t>– get them committed to your media choices</a:t>
            </a:r>
          </a:p>
          <a:p>
            <a:pPr marL="342900" indent="-342900">
              <a:buFont typeface="+mj-lt"/>
              <a:buAutoNum type="arabicPeriod"/>
            </a:pPr>
            <a:r>
              <a:rPr lang="en-GB" sz="2400" dirty="0"/>
              <a:t>Be prepared to </a:t>
            </a:r>
            <a:r>
              <a:rPr lang="en-GB" sz="2400" b="1" dirty="0"/>
              <a:t>invest</a:t>
            </a:r>
            <a:r>
              <a:rPr lang="en-GB" sz="2400" dirty="0"/>
              <a:t> </a:t>
            </a:r>
            <a:r>
              <a:rPr lang="en-GB" sz="2400" b="1" dirty="0"/>
              <a:t>time</a:t>
            </a:r>
            <a:r>
              <a:rPr lang="en-GB" sz="2400" dirty="0"/>
              <a:t> and </a:t>
            </a:r>
            <a:r>
              <a:rPr lang="en-GB" sz="2400" b="1" dirty="0"/>
              <a:t>effort</a:t>
            </a:r>
            <a:r>
              <a:rPr lang="en-GB" sz="2400" dirty="0"/>
              <a:t> in creating </a:t>
            </a:r>
            <a:r>
              <a:rPr lang="en-GB" sz="2400" b="1" dirty="0"/>
              <a:t>great</a:t>
            </a:r>
            <a:r>
              <a:rPr lang="en-GB" sz="2400" dirty="0"/>
              <a:t> </a:t>
            </a:r>
            <a:r>
              <a:rPr lang="en-GB" sz="2400" b="1" dirty="0"/>
              <a:t>content</a:t>
            </a:r>
          </a:p>
          <a:p>
            <a:pPr marL="342900" indent="-342900">
              <a:buFont typeface="+mj-lt"/>
              <a:buAutoNum type="arabicPeriod"/>
            </a:pPr>
            <a:r>
              <a:rPr lang="en-GB" sz="2400" dirty="0"/>
              <a:t>Engage </a:t>
            </a:r>
            <a:r>
              <a:rPr lang="en-GB" sz="2400" b="1" dirty="0"/>
              <a:t>proactively</a:t>
            </a:r>
            <a:r>
              <a:rPr lang="en-GB" sz="2400" dirty="0"/>
              <a:t> – to both good and bad comments</a:t>
            </a:r>
          </a:p>
          <a:p>
            <a:pPr marL="342900" indent="-342900">
              <a:buFont typeface="+mj-lt"/>
              <a:buAutoNum type="arabicPeriod"/>
            </a:pPr>
            <a:endParaRPr lang="en-GB" sz="2400" dirty="0"/>
          </a:p>
          <a:p>
            <a:pPr marL="342900" indent="-342900">
              <a:buFont typeface="+mj-lt"/>
              <a:buAutoNum type="arabicPeriod"/>
            </a:pPr>
            <a:endParaRPr lang="en-GB" sz="2400" dirty="0"/>
          </a:p>
          <a:p>
            <a:pPr marL="342900" indent="-342900">
              <a:buFont typeface="+mj-lt"/>
              <a:buAutoNum type="arabicPeriod"/>
            </a:pPr>
            <a:endParaRPr lang="en-GB" sz="2400" dirty="0"/>
          </a:p>
          <a:p>
            <a:endParaRPr lang="en-GB" sz="2400" dirty="0"/>
          </a:p>
          <a:p>
            <a:endParaRPr lang="en-GB" sz="2400" dirty="0"/>
          </a:p>
        </p:txBody>
      </p:sp>
      <p:sp>
        <p:nvSpPr>
          <p:cNvPr id="3" name="Date Placeholder 2"/>
          <p:cNvSpPr>
            <a:spLocks noGrp="1"/>
          </p:cNvSpPr>
          <p:nvPr>
            <p:ph type="dt" sz="half" idx="10"/>
          </p:nvPr>
        </p:nvSpPr>
        <p:spPr/>
        <p:txBody>
          <a:bodyPr/>
          <a:lstStyle/>
          <a:p>
            <a:r>
              <a:rPr lang="en-US" dirty="0"/>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427A094F-A43A-4F11-8E00-1F67ADA82539}" type="slidenum">
              <a:rPr lang="en-GB" smtClean="0"/>
              <a:pPr/>
              <a:t>49</a:t>
            </a:fld>
            <a:endParaRPr lang="en-GB" dirty="0"/>
          </a:p>
        </p:txBody>
      </p:sp>
      <p:sp>
        <p:nvSpPr>
          <p:cNvPr id="6" name="Title 5"/>
          <p:cNvSpPr>
            <a:spLocks noGrp="1"/>
          </p:cNvSpPr>
          <p:nvPr>
            <p:ph type="title"/>
          </p:nvPr>
        </p:nvSpPr>
        <p:spPr/>
        <p:txBody>
          <a:bodyPr/>
          <a:lstStyle/>
          <a:p>
            <a:r>
              <a:rPr lang="en-GB" sz="2722" dirty="0">
                <a:latin typeface="+mn-lt"/>
                <a:cs typeface="Calibri" panose="020F0502020204030204" pitchFamily="34" charset="0"/>
              </a:rPr>
              <a:t>11 Steps to Success with Social Media</a:t>
            </a:r>
          </a:p>
        </p:txBody>
      </p:sp>
      <p:grpSp>
        <p:nvGrpSpPr>
          <p:cNvPr id="10" name="Group 9">
            <a:extLst>
              <a:ext uri="{FF2B5EF4-FFF2-40B4-BE49-F238E27FC236}">
                <a16:creationId xmlns:a16="http://schemas.microsoft.com/office/drawing/2014/main" id="{1D2FDB19-7860-C8D8-B517-B3AA02F80130}"/>
              </a:ext>
            </a:extLst>
          </p:cNvPr>
          <p:cNvGrpSpPr/>
          <p:nvPr/>
        </p:nvGrpSpPr>
        <p:grpSpPr>
          <a:xfrm>
            <a:off x="9523659" y="201068"/>
            <a:ext cx="1440000" cy="6102032"/>
            <a:chOff x="9523659" y="201068"/>
            <a:chExt cx="1440000" cy="6102032"/>
          </a:xfrm>
        </p:grpSpPr>
        <p:pic>
          <p:nvPicPr>
            <p:cNvPr id="11" name="Picture 10" descr="Shape&#10;&#10;Description automatically generated with low confidence">
              <a:extLst>
                <a:ext uri="{FF2B5EF4-FFF2-40B4-BE49-F238E27FC236}">
                  <a16:creationId xmlns:a16="http://schemas.microsoft.com/office/drawing/2014/main" id="{73C976E2-603F-9A08-1336-93E2CDB86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FDAA8194-A9EA-3957-34B8-CE55246E3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D961D37D-B469-1821-8082-C518BBC44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FFA09F72-FB75-9777-F086-9882831AD7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241625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GB" sz="2722" dirty="0">
                <a:latin typeface="+mn-lt"/>
                <a:cs typeface="Calibri" panose="020F0502020204030204" pitchFamily="34" charset="0"/>
              </a:rPr>
              <a:t>Fundraising support from the Benefact Group </a:t>
            </a:r>
          </a:p>
        </p:txBody>
      </p:sp>
      <p:sp>
        <p:nvSpPr>
          <p:cNvPr id="21" name="Content Placeholder 1"/>
          <p:cNvSpPr txBox="1">
            <a:spLocks/>
          </p:cNvSpPr>
          <p:nvPr/>
        </p:nvSpPr>
        <p:spPr>
          <a:xfrm>
            <a:off x="754725" y="5256738"/>
            <a:ext cx="10785355" cy="838147"/>
          </a:xfrm>
          <a:prstGeom prst="roundRect">
            <a:avLst/>
          </a:prstGeom>
          <a:solidFill>
            <a:schemeClr val="tx2">
              <a:lumMod val="20000"/>
              <a:lumOff val="80000"/>
            </a:schemeClr>
          </a:solidFill>
        </p:spPr>
        <p:txBody>
          <a:bodyPr anchor="ctr"/>
          <a:lstStyle>
            <a:lvl1pPr marL="0" indent="0" algn="l" defTabSz="1007943" rtl="0" eaLnBrk="1" latinLnBrk="0" hangingPunct="1">
              <a:lnSpc>
                <a:spcPct val="100000"/>
              </a:lnSpc>
              <a:spcBef>
                <a:spcPts val="600"/>
              </a:spcBef>
              <a:buClr>
                <a:schemeClr val="tx2"/>
              </a:buClr>
              <a:buFont typeface="Wingdings 3" panose="05040102010807070707" pitchFamily="18" charset="2"/>
              <a:buNone/>
              <a:defRPr sz="1600" kern="1200">
                <a:solidFill>
                  <a:schemeClr val="tx1"/>
                </a:solidFill>
                <a:latin typeface="+mn-lt"/>
                <a:ea typeface="+mn-ea"/>
                <a:cs typeface="+mn-cs"/>
              </a:defRPr>
            </a:lvl1pPr>
            <a:lvl2pPr marL="270000" indent="-270000" algn="l" defTabSz="1007943" rtl="0" eaLnBrk="1" latinLnBrk="0" hangingPunct="1">
              <a:lnSpc>
                <a:spcPct val="100000"/>
              </a:lnSpc>
              <a:spcBef>
                <a:spcPts val="6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54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81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108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135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6pPr>
            <a:lvl7pPr marL="162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7pPr>
            <a:lvl8pPr marL="189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8pPr>
            <a:lvl9pPr marL="216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9pPr>
          </a:lstStyle>
          <a:p>
            <a:pPr algn="ctr" defTabSz="914406">
              <a:spcBef>
                <a:spcPts val="544"/>
              </a:spcBef>
              <a:buClr>
                <a:srgbClr val="58828A"/>
              </a:buClr>
            </a:pPr>
            <a:r>
              <a:rPr lang="en-GB" sz="3992" b="1" dirty="0">
                <a:solidFill>
                  <a:srgbClr val="024450"/>
                </a:solidFill>
                <a:latin typeface="Arial"/>
              </a:rPr>
              <a:t>benefactgroup.com/fundraising-resources</a:t>
            </a:r>
          </a:p>
        </p:txBody>
      </p:sp>
      <p:pic>
        <p:nvPicPr>
          <p:cNvPr id="23" name="Picture 22"/>
          <p:cNvPicPr>
            <a:picLocks noChangeAspect="1"/>
          </p:cNvPicPr>
          <p:nvPr/>
        </p:nvPicPr>
        <p:blipFill rotWithShape="1">
          <a:blip r:embed="rId3"/>
          <a:srcRect b="32401"/>
          <a:stretch/>
        </p:blipFill>
        <p:spPr>
          <a:xfrm>
            <a:off x="1831825" y="1133394"/>
            <a:ext cx="7904130" cy="2893254"/>
          </a:xfrm>
          <a:prstGeom prst="rect">
            <a:avLst/>
          </a:prstGeom>
        </p:spPr>
      </p:pic>
      <p:pic>
        <p:nvPicPr>
          <p:cNvPr id="24" name="Picture 23"/>
          <p:cNvPicPr>
            <a:picLocks noChangeAspect="1"/>
          </p:cNvPicPr>
          <p:nvPr/>
        </p:nvPicPr>
        <p:blipFill rotWithShape="1">
          <a:blip r:embed="rId3"/>
          <a:srcRect l="766" t="72328" b="2523"/>
          <a:stretch/>
        </p:blipFill>
        <p:spPr>
          <a:xfrm>
            <a:off x="1831826" y="3959985"/>
            <a:ext cx="7843646" cy="1076369"/>
          </a:xfrm>
          <a:prstGeom prst="rect">
            <a:avLst/>
          </a:prstGeom>
        </p:spPr>
      </p:pic>
      <p:sp>
        <p:nvSpPr>
          <p:cNvPr id="9"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a:solidFill>
                  <a:prstClr val="white"/>
                </a:solidFill>
                <a:latin typeface="Arial"/>
              </a:rPr>
              <a:t>Social Media Fundraising</a:t>
            </a:r>
            <a:endParaRPr lang="en-GB" sz="953" dirty="0">
              <a:solidFill>
                <a:prstClr val="white"/>
              </a:solidFill>
              <a:latin typeface="Arial"/>
            </a:endParaRPr>
          </a:p>
        </p:txBody>
      </p:sp>
      <p:sp>
        <p:nvSpPr>
          <p:cNvPr id="10" name="Date Placeholder 2"/>
          <p:cNvSpPr>
            <a:spLocks noGrp="1"/>
          </p:cNvSpPr>
          <p:nvPr>
            <p:ph type="dt" sz="half" idx="10"/>
          </p:nvPr>
        </p:nvSpPr>
        <p:spPr>
          <a:xfrm>
            <a:off x="391892" y="6596732"/>
            <a:ext cx="4898653" cy="130634"/>
          </a:xfrm>
        </p:spPr>
        <p:txBody>
          <a:bodyPr/>
          <a:lstStyle/>
          <a:p>
            <a:pPr defTabSz="914406">
              <a:buClr>
                <a:srgbClr val="58828A"/>
              </a:buClr>
            </a:pPr>
            <a:r>
              <a:rPr lang="en-US">
                <a:solidFill>
                  <a:prstClr val="white"/>
                </a:solidFill>
                <a:latin typeface="Arial"/>
              </a:rPr>
              <a:t>November 2022</a:t>
            </a:r>
            <a:endParaRPr lang="en-GB" dirty="0">
              <a:solidFill>
                <a:prstClr val="white"/>
              </a:solidFill>
              <a:latin typeface="Arial"/>
            </a:endParaRPr>
          </a:p>
        </p:txBody>
      </p:sp>
    </p:spTree>
    <p:extLst>
      <p:ext uri="{BB962C8B-B14F-4D97-AF65-F5344CB8AC3E}">
        <p14:creationId xmlns:p14="http://schemas.microsoft.com/office/powerpoint/2010/main" val="2160140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0" indent="-457200">
              <a:buFont typeface="+mj-lt"/>
              <a:buAutoNum type="arabicPeriod" startAt="7"/>
            </a:pPr>
            <a:r>
              <a:rPr lang="en-GB" sz="2400" dirty="0"/>
              <a:t>Good </a:t>
            </a:r>
            <a:r>
              <a:rPr lang="en-GB" sz="2400" b="1" dirty="0"/>
              <a:t>manners</a:t>
            </a:r>
            <a:r>
              <a:rPr lang="en-GB" sz="2400" dirty="0"/>
              <a:t> and </a:t>
            </a:r>
            <a:r>
              <a:rPr lang="en-GB" sz="2400" b="1" dirty="0"/>
              <a:t>etiquette</a:t>
            </a:r>
            <a:r>
              <a:rPr lang="en-GB" sz="2400" dirty="0"/>
              <a:t> are important – you are representing an organisation, not yourself!</a:t>
            </a:r>
          </a:p>
          <a:p>
            <a:pPr marL="342900" indent="-342900">
              <a:buFont typeface="+mj-lt"/>
              <a:buAutoNum type="arabicPeriod" startAt="7"/>
            </a:pPr>
            <a:r>
              <a:rPr lang="en-GB" sz="2400" dirty="0"/>
              <a:t>Manage </a:t>
            </a:r>
            <a:r>
              <a:rPr lang="en-GB" sz="2400" b="1" dirty="0"/>
              <a:t>expectations</a:t>
            </a:r>
            <a:r>
              <a:rPr lang="en-GB" sz="2400" dirty="0"/>
              <a:t> to what you can deliver</a:t>
            </a:r>
          </a:p>
          <a:p>
            <a:pPr marL="342900" indent="-342900">
              <a:buFont typeface="+mj-lt"/>
              <a:buAutoNum type="arabicPeriod" startAt="7"/>
            </a:pPr>
            <a:r>
              <a:rPr lang="en-GB" sz="2400" dirty="0"/>
              <a:t>Encourage people to </a:t>
            </a:r>
            <a:r>
              <a:rPr lang="en-GB" sz="2400" b="1" dirty="0"/>
              <a:t>share</a:t>
            </a:r>
            <a:r>
              <a:rPr lang="en-GB" sz="2400" dirty="0"/>
              <a:t> – with </a:t>
            </a:r>
            <a:r>
              <a:rPr lang="en-GB" sz="2400" b="1" dirty="0"/>
              <a:t>prompts</a:t>
            </a:r>
            <a:r>
              <a:rPr lang="en-GB" sz="2400" dirty="0"/>
              <a:t> and </a:t>
            </a:r>
            <a:r>
              <a:rPr lang="en-GB" sz="2400" b="1" dirty="0"/>
              <a:t>calls to action</a:t>
            </a:r>
          </a:p>
          <a:p>
            <a:pPr marL="342900" indent="-342900">
              <a:buFont typeface="+mj-lt"/>
              <a:buAutoNum type="arabicPeriod" startAt="7"/>
            </a:pPr>
            <a:r>
              <a:rPr lang="en-GB" sz="2400" dirty="0"/>
              <a:t>Encourage </a:t>
            </a:r>
            <a:r>
              <a:rPr lang="en-GB" sz="2400" b="1" dirty="0"/>
              <a:t>dialogue</a:t>
            </a:r>
            <a:r>
              <a:rPr lang="en-GB" sz="2400" dirty="0"/>
              <a:t> – no one likes someone who only talks about themself!</a:t>
            </a:r>
          </a:p>
          <a:p>
            <a:pPr marL="342900" indent="-342900">
              <a:buFont typeface="+mj-lt"/>
              <a:buAutoNum type="arabicPeriod" startAt="7"/>
            </a:pPr>
            <a:r>
              <a:rPr lang="en-GB" sz="2400" dirty="0"/>
              <a:t>Integrate with </a:t>
            </a:r>
            <a:r>
              <a:rPr lang="en-GB" sz="2400" b="1" dirty="0"/>
              <a:t>other media </a:t>
            </a:r>
            <a:r>
              <a:rPr lang="en-GB" sz="2400" dirty="0"/>
              <a:t>via plugins, media logo + id etc.</a:t>
            </a:r>
          </a:p>
          <a:p>
            <a:pPr marL="342900" indent="-342900">
              <a:buFont typeface="+mj-lt"/>
              <a:buAutoNum type="arabicPeriod" startAt="7"/>
            </a:pPr>
            <a:endParaRPr lang="en-GB" sz="2400" dirty="0"/>
          </a:p>
          <a:p>
            <a:pPr marL="342900" indent="-342900">
              <a:buFont typeface="+mj-lt"/>
              <a:buAutoNum type="arabicPeriod" startAt="7"/>
            </a:pPr>
            <a:endParaRPr lang="en-GB" sz="2400" dirty="0"/>
          </a:p>
          <a:p>
            <a:pPr marL="342900" indent="-342900">
              <a:buFont typeface="+mj-lt"/>
              <a:buAutoNum type="arabicPeriod" startAt="7"/>
            </a:pPr>
            <a:endParaRPr lang="en-GB" sz="2400" dirty="0"/>
          </a:p>
          <a:p>
            <a:endParaRPr lang="en-GB" sz="2400" dirty="0"/>
          </a:p>
          <a:p>
            <a:endParaRPr lang="en-GB" sz="2400" dirty="0"/>
          </a:p>
        </p:txBody>
      </p:sp>
      <p:sp>
        <p:nvSpPr>
          <p:cNvPr id="3" name="Date Placeholder 2"/>
          <p:cNvSpPr>
            <a:spLocks noGrp="1"/>
          </p:cNvSpPr>
          <p:nvPr>
            <p:ph type="dt" sz="half" idx="10"/>
          </p:nvPr>
        </p:nvSpPr>
        <p:spPr/>
        <p:txBody>
          <a:bodyPr/>
          <a:lstStyle/>
          <a:p>
            <a:r>
              <a:rPr lang="en-US" dirty="0"/>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427A094F-A43A-4F11-8E00-1F67ADA82539}" type="slidenum">
              <a:rPr lang="en-GB" smtClean="0"/>
              <a:pPr/>
              <a:t>50</a:t>
            </a:fld>
            <a:endParaRPr lang="en-GB" dirty="0"/>
          </a:p>
        </p:txBody>
      </p:sp>
      <p:sp>
        <p:nvSpPr>
          <p:cNvPr id="6" name="Title 5"/>
          <p:cNvSpPr>
            <a:spLocks noGrp="1"/>
          </p:cNvSpPr>
          <p:nvPr>
            <p:ph type="title"/>
          </p:nvPr>
        </p:nvSpPr>
        <p:spPr/>
        <p:txBody>
          <a:bodyPr/>
          <a:lstStyle/>
          <a:p>
            <a:r>
              <a:rPr lang="en-GB" sz="2722" dirty="0">
                <a:latin typeface="+mn-lt"/>
                <a:cs typeface="Calibri" panose="020F0502020204030204" pitchFamily="34" charset="0"/>
              </a:rPr>
              <a:t>11 Steps to Success with Social Media</a:t>
            </a:r>
          </a:p>
        </p:txBody>
      </p:sp>
      <p:grpSp>
        <p:nvGrpSpPr>
          <p:cNvPr id="10" name="Group 9">
            <a:extLst>
              <a:ext uri="{FF2B5EF4-FFF2-40B4-BE49-F238E27FC236}">
                <a16:creationId xmlns:a16="http://schemas.microsoft.com/office/drawing/2014/main" id="{1D2FDB19-7860-C8D8-B517-B3AA02F80130}"/>
              </a:ext>
            </a:extLst>
          </p:cNvPr>
          <p:cNvGrpSpPr/>
          <p:nvPr/>
        </p:nvGrpSpPr>
        <p:grpSpPr>
          <a:xfrm>
            <a:off x="9523659" y="201068"/>
            <a:ext cx="1440000" cy="6102032"/>
            <a:chOff x="9523659" y="201068"/>
            <a:chExt cx="1440000" cy="6102032"/>
          </a:xfrm>
        </p:grpSpPr>
        <p:pic>
          <p:nvPicPr>
            <p:cNvPr id="11" name="Picture 10" descr="Shape&#10;&#10;Description automatically generated with low confidence">
              <a:extLst>
                <a:ext uri="{FF2B5EF4-FFF2-40B4-BE49-F238E27FC236}">
                  <a16:creationId xmlns:a16="http://schemas.microsoft.com/office/drawing/2014/main" id="{73C976E2-603F-9A08-1336-93E2CDB86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59" y="201068"/>
              <a:ext cx="1440000" cy="1440000"/>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FDAA8194-A9EA-3957-34B8-CE55246E3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3659" y="1780390"/>
              <a:ext cx="1440000" cy="144000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D961D37D-B469-1821-8082-C518BBC44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659" y="3321745"/>
              <a:ext cx="1440000" cy="144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FFA09F72-FB75-9777-F086-9882831AD7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3659" y="4863100"/>
              <a:ext cx="1440000" cy="1440000"/>
            </a:xfrm>
            <a:prstGeom prst="rect">
              <a:avLst/>
            </a:prstGeom>
          </p:spPr>
        </p:pic>
      </p:grpSp>
    </p:spTree>
    <p:extLst>
      <p:ext uri="{BB962C8B-B14F-4D97-AF65-F5344CB8AC3E}">
        <p14:creationId xmlns:p14="http://schemas.microsoft.com/office/powerpoint/2010/main" val="723457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0141" y="1304833"/>
            <a:ext cx="3006957" cy="3499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1"/>
              </a:solidFill>
            </a:endParaRPr>
          </a:p>
        </p:txBody>
      </p:sp>
      <p:sp>
        <p:nvSpPr>
          <p:cNvPr id="2" name="Text Placeholder 1">
            <a:extLst>
              <a:ext uri="{FF2B5EF4-FFF2-40B4-BE49-F238E27FC236}">
                <a16:creationId xmlns:a16="http://schemas.microsoft.com/office/drawing/2014/main" id="{6E8F8428-D4A2-47E3-AAB7-4CE4E98068F0}"/>
              </a:ext>
            </a:extLst>
          </p:cNvPr>
          <p:cNvSpPr>
            <a:spLocks noGrp="1"/>
          </p:cNvSpPr>
          <p:nvPr>
            <p:ph type="body" sz="quarter" idx="14"/>
          </p:nvPr>
        </p:nvSpPr>
        <p:spPr>
          <a:xfrm>
            <a:off x="195949" y="5868371"/>
            <a:ext cx="11407331" cy="856952"/>
          </a:xfrm>
        </p:spPr>
        <p:txBody>
          <a:bodyPr/>
          <a:lstStyle/>
          <a:p>
            <a:r>
              <a:rPr lang="en-GB" sz="1800" dirty="0"/>
              <a:t>Benefact Group plc Reg. No. 01718196. </a:t>
            </a:r>
            <a:br>
              <a:rPr lang="en-GB" sz="1800" dirty="0"/>
            </a:br>
            <a:r>
              <a:rPr lang="en-GB" sz="1800" dirty="0"/>
              <a:t>Registered in England at Benefact House, 2000 Pioneer Avenue, Gloucester Business Park, </a:t>
            </a:r>
            <a:r>
              <a:rPr lang="en-GB" sz="1800" dirty="0" err="1"/>
              <a:t>Brockworth</a:t>
            </a:r>
            <a:r>
              <a:rPr lang="en-GB" sz="1800" dirty="0"/>
              <a:t>, </a:t>
            </a:r>
            <a:br>
              <a:rPr lang="en-GB" sz="1800" dirty="0"/>
            </a:br>
            <a:r>
              <a:rPr lang="en-GB" sz="1800" dirty="0"/>
              <a:t>Gloucester, GL3 4AW, United Kingdom.</a:t>
            </a:r>
          </a:p>
        </p:txBody>
      </p:sp>
      <p:pic>
        <p:nvPicPr>
          <p:cNvPr id="3" name="Picture 2"/>
          <p:cNvPicPr>
            <a:picLocks noChangeAspect="1"/>
          </p:cNvPicPr>
          <p:nvPr/>
        </p:nvPicPr>
        <p:blipFill>
          <a:blip r:embed="rId3"/>
          <a:stretch>
            <a:fillRect/>
          </a:stretch>
        </p:blipFill>
        <p:spPr>
          <a:xfrm>
            <a:off x="3188412" y="890148"/>
            <a:ext cx="4648686" cy="3482194"/>
          </a:xfrm>
          <a:prstGeom prst="rect">
            <a:avLst/>
          </a:prstGeom>
        </p:spPr>
      </p:pic>
      <p:sp>
        <p:nvSpPr>
          <p:cNvPr id="6" name="TextBox 5"/>
          <p:cNvSpPr txBox="1"/>
          <p:nvPr/>
        </p:nvSpPr>
        <p:spPr>
          <a:xfrm>
            <a:off x="2698274" y="4695774"/>
            <a:ext cx="5628961" cy="523220"/>
          </a:xfrm>
          <a:prstGeom prst="rect">
            <a:avLst/>
          </a:prstGeom>
          <a:solidFill>
            <a:srgbClr val="C5E9DB"/>
          </a:solidFill>
        </p:spPr>
        <p:txBody>
          <a:bodyPr wrap="square" rtlCol="0">
            <a:spAutoFit/>
          </a:bodyPr>
          <a:lstStyle/>
          <a:p>
            <a:r>
              <a:rPr lang="en-GB" sz="2800" dirty="0"/>
              <a:t>www.benefactgroup.com/fundraising</a:t>
            </a:r>
          </a:p>
        </p:txBody>
      </p:sp>
    </p:spTree>
    <p:extLst>
      <p:ext uri="{BB962C8B-B14F-4D97-AF65-F5344CB8AC3E}">
        <p14:creationId xmlns:p14="http://schemas.microsoft.com/office/powerpoint/2010/main" val="3073816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758873" y="347974"/>
            <a:ext cx="8640961" cy="2262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pPr algn="l"/>
            <a:r>
              <a:rPr lang="en-US" sz="1800" b="1" kern="0" dirty="0">
                <a:latin typeface="Calibri" panose="020F0502020204030204" pitchFamily="34" charset="0"/>
                <a:hlinkClick r:id="rId2"/>
              </a:rPr>
              <a:t>https://fundsonline.org.uk/</a:t>
            </a:r>
            <a:endParaRPr lang="en-US" sz="1800" b="1" kern="0" dirty="0">
              <a:latin typeface="Calibri" panose="020F0502020204030204" pitchFamily="34" charset="0"/>
            </a:endParaRPr>
          </a:p>
          <a:p>
            <a:pPr algn="l"/>
            <a:r>
              <a:rPr lang="en-US" sz="1800" b="1" kern="0" dirty="0">
                <a:latin typeface="Calibri" panose="020F0502020204030204" pitchFamily="34" charset="0"/>
                <a:hlinkClick r:id="rId3"/>
              </a:rPr>
              <a:t>https://www.dsc.org.uk/training/</a:t>
            </a:r>
            <a:endParaRPr lang="en-US" sz="1800" b="1" kern="0" dirty="0">
              <a:latin typeface="Calibri" panose="020F0502020204030204" pitchFamily="34" charset="0"/>
            </a:endParaRPr>
          </a:p>
          <a:p>
            <a:pPr algn="l"/>
            <a:r>
              <a:rPr lang="en-US" sz="1800" b="1" kern="0" dirty="0">
                <a:latin typeface="Calibri" panose="020F0502020204030204" pitchFamily="34" charset="0"/>
                <a:hlinkClick r:id="rId4"/>
              </a:rPr>
              <a:t>https://www.dsc.org.uk/publication/the-complete-fundraising-handbook/</a:t>
            </a:r>
            <a:endParaRPr lang="en-US" sz="1800" b="1" kern="0" dirty="0">
              <a:latin typeface="Calibri" panose="020F0502020204030204" pitchFamily="34" charset="0"/>
            </a:endParaRPr>
          </a:p>
          <a:p>
            <a:pPr algn="l"/>
            <a:r>
              <a:rPr lang="en-US" sz="1800" kern="0" dirty="0">
                <a:latin typeface="Calibri" panose="020F0502020204030204" pitchFamily="34" charset="0"/>
                <a:hlinkClick r:id="rId5"/>
              </a:rPr>
              <a:t>https://www.dsc.org.uk/publication/the-directory-of-grant-making-trusts-2020-21/</a:t>
            </a:r>
            <a:endParaRPr lang="en-US" sz="1800" kern="0" dirty="0">
              <a:latin typeface="Calibri" panose="020F0502020204030204" pitchFamily="34" charset="0"/>
            </a:endParaRPr>
          </a:p>
          <a:p>
            <a:pPr algn="l"/>
            <a:r>
              <a:rPr lang="en-US" sz="1800" kern="0" dirty="0">
                <a:latin typeface="Calibri" panose="020F0502020204030204" pitchFamily="34" charset="0"/>
                <a:hlinkClick r:id="rId6"/>
              </a:rPr>
              <a:t>https://www.dsc.org.uk/training/in-house-training/</a:t>
            </a:r>
            <a:endParaRPr lang="en-US" sz="1800" kern="0" dirty="0">
              <a:latin typeface="Calibri" panose="020F0502020204030204" pitchFamily="34" charset="0"/>
            </a:endParaRPr>
          </a:p>
          <a:p>
            <a:pPr algn="l"/>
            <a:endParaRPr lang="en-US" sz="1600" kern="0" dirty="0">
              <a:latin typeface="Calibri" panose="020F0502020204030204" pitchFamily="34" charset="0"/>
            </a:endParaRPr>
          </a:p>
          <a:p>
            <a:pPr algn="l"/>
            <a:endParaRPr lang="en-GB" sz="2000" kern="0" dirty="0">
              <a:latin typeface="Calibri" panose="020F0502020204030204" pitchFamily="34" charset="0"/>
            </a:endParaRPr>
          </a:p>
        </p:txBody>
      </p:sp>
      <p:pic>
        <p:nvPicPr>
          <p:cNvPr id="4" name="Picture 3" descr="(books &amp; handouts) DSC logo">
            <a:extLst>
              <a:ext uri="{FF2B5EF4-FFF2-40B4-BE49-F238E27FC236}">
                <a16:creationId xmlns:a16="http://schemas.microsoft.com/office/drawing/2014/main" id="{A94AE3CA-4478-4428-A195-496C003BB9F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204" y="556980"/>
            <a:ext cx="2917067" cy="1258757"/>
          </a:xfrm>
          <a:prstGeom prst="rect">
            <a:avLst/>
          </a:prstGeom>
          <a:noFill/>
          <a:ln>
            <a:noFill/>
          </a:ln>
        </p:spPr>
      </p:pic>
      <p:sp>
        <p:nvSpPr>
          <p:cNvPr id="5" name="Text Box 2"/>
          <p:cNvSpPr txBox="1">
            <a:spLocks noChangeArrowheads="1"/>
          </p:cNvSpPr>
          <p:nvPr/>
        </p:nvSpPr>
        <p:spPr bwMode="auto">
          <a:xfrm>
            <a:off x="339635" y="2369775"/>
            <a:ext cx="11341925" cy="5324535"/>
          </a:xfrm>
          <a:prstGeom prst="rect">
            <a:avLst/>
          </a:prstGeom>
          <a:noFill/>
          <a:ln w="9525">
            <a:noFill/>
            <a:miter lim="800000"/>
            <a:headEnd/>
            <a:tailEnd/>
          </a:ln>
        </p:spPr>
        <p:txBody>
          <a:bodyPr wrap="square">
            <a:spAutoFit/>
          </a:bodyPr>
          <a:lstStyle/>
          <a:p>
            <a:pPr algn="ctr">
              <a:spcBef>
                <a:spcPts val="0"/>
              </a:spcBef>
            </a:pPr>
            <a:r>
              <a:rPr lang="en-GB" dirty="0">
                <a:latin typeface="Calibri" panose="020F0502020204030204" pitchFamily="34" charset="0"/>
                <a:cs typeface="Calibri" panose="020F0502020204030204" pitchFamily="34" charset="0"/>
              </a:rPr>
              <a:t>Thank you to the Benefact Group for choosing  Directory of Social Change to deliver this webinar.</a:t>
            </a:r>
          </a:p>
          <a:p>
            <a:pPr algn="ctr">
              <a:spcBef>
                <a:spcPts val="0"/>
              </a:spcBef>
            </a:pPr>
            <a:endParaRPr lang="en-GB" dirty="0">
              <a:latin typeface="Calibri" panose="020F0502020204030204" pitchFamily="34" charset="0"/>
              <a:cs typeface="Calibri" panose="020F0502020204030204" pitchFamily="34" charset="0"/>
            </a:endParaRPr>
          </a:p>
          <a:p>
            <a:pPr algn="ctr">
              <a:spcBef>
                <a:spcPts val="0"/>
              </a:spcBef>
            </a:pPr>
            <a:r>
              <a:rPr lang="en-GB" dirty="0">
                <a:latin typeface="Calibri" panose="020F0502020204030204" pitchFamily="34" charset="0"/>
                <a:cs typeface="Calibri" panose="020F0502020204030204" pitchFamily="34" charset="0"/>
              </a:rPr>
              <a:t>Evaluation Forms will be emailed to you separately. Please return so that we can all continue to improve our support for you.</a:t>
            </a:r>
          </a:p>
          <a:p>
            <a:pPr algn="ctr">
              <a:spcBef>
                <a:spcPts val="0"/>
              </a:spcBef>
            </a:pPr>
            <a:endParaRPr lang="en-GB" dirty="0">
              <a:latin typeface="Calibri" panose="020F0502020204030204" pitchFamily="34" charset="0"/>
              <a:cs typeface="Calibri" panose="020F0502020204030204" pitchFamily="34" charset="0"/>
            </a:endParaRPr>
          </a:p>
          <a:p>
            <a:pPr algn="ctr">
              <a:spcBef>
                <a:spcPts val="0"/>
              </a:spcBef>
            </a:pPr>
            <a:r>
              <a:rPr lang="en-GB" dirty="0">
                <a:latin typeface="Calibri" panose="020F0502020204030204" pitchFamily="34" charset="0"/>
                <a:cs typeface="Calibri" panose="020F0502020204030204" pitchFamily="34" charset="0"/>
              </a:rPr>
              <a:t>Our speakers today was </a:t>
            </a:r>
            <a:r>
              <a:rPr lang="en-US" altLang="en-US" dirty="0"/>
              <a:t>Richard Radcliffe</a:t>
            </a:r>
            <a:r>
              <a:rPr lang="en-GB" dirty="0">
                <a:latin typeface="Calibri" panose="020F0502020204030204" pitchFamily="34" charset="0"/>
                <a:cs typeface="Calibri" panose="020F0502020204030204" pitchFamily="34" charset="0"/>
              </a:rPr>
              <a:t>. If you’d like to work with them on further training and development do get in touch with us at DSC</a:t>
            </a:r>
          </a:p>
          <a:p>
            <a:pPr algn="ctr"/>
            <a:endParaRPr lang="en-GB" b="1"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Did you know DSC offer an In House Training Service  on a huge range of topics?</a:t>
            </a: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Or that we can provide Performance Coaching and Mentoring?</a:t>
            </a:r>
          </a:p>
          <a:p>
            <a:pPr algn="ct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Contact us to find out more or visit </a:t>
            </a:r>
            <a:r>
              <a:rPr lang="en-GB" b="1" u="sng" dirty="0">
                <a:latin typeface="Calibri" panose="020F0502020204030204" pitchFamily="34" charset="0"/>
                <a:cs typeface="Calibri" panose="020F0502020204030204" pitchFamily="34" charset="0"/>
                <a:hlinkClick r:id="rId8"/>
              </a:rPr>
              <a:t>www.dsc.org.uk</a:t>
            </a:r>
            <a:endParaRPr lang="en-GB" sz="2000" b="1" dirty="0">
              <a:latin typeface="Calibri" panose="020F0502020204030204" pitchFamily="34" charset="0"/>
              <a:cs typeface="Calibri" panose="020F0502020204030204" pitchFamily="34" charset="0"/>
            </a:endParaRPr>
          </a:p>
          <a:p>
            <a:pPr algn="ctr">
              <a:spcBef>
                <a:spcPts val="0"/>
              </a:spcBef>
            </a:pPr>
            <a:r>
              <a:rPr lang="en-GB" b="1" dirty="0">
                <a:latin typeface="Calibri" panose="020F0502020204030204" pitchFamily="34" charset="0"/>
                <a:cs typeface="Calibri" panose="020F0502020204030204" pitchFamily="34" charset="0"/>
              </a:rPr>
              <a:t>Cathy Shimmin, Senior Training Consultant</a:t>
            </a:r>
          </a:p>
          <a:p>
            <a:pPr algn="ctr">
              <a:spcBef>
                <a:spcPts val="0"/>
              </a:spcBef>
            </a:pPr>
            <a:r>
              <a:rPr lang="en-GB" b="1" dirty="0">
                <a:latin typeface="Calibri" panose="020F0502020204030204" pitchFamily="34" charset="0"/>
                <a:cs typeface="Calibri" panose="020F0502020204030204" pitchFamily="34" charset="0"/>
                <a:hlinkClick r:id="rId9"/>
              </a:rPr>
              <a:t>cshimmin@dsc.org.uk</a:t>
            </a:r>
            <a:r>
              <a:rPr lang="en-GB" b="1" dirty="0">
                <a:latin typeface="Calibri" panose="020F0502020204030204" pitchFamily="34" charset="0"/>
                <a:cs typeface="Calibri" panose="020F0502020204030204" pitchFamily="34" charset="0"/>
              </a:rPr>
              <a:t>  07967 027304</a:t>
            </a:r>
          </a:p>
          <a:p>
            <a:pPr algn="ctr">
              <a:spcBef>
                <a:spcPct val="50000"/>
              </a:spcBef>
            </a:pPr>
            <a:endParaRPr lang="en-GB" sz="2800" b="1" dirty="0"/>
          </a:p>
          <a:p>
            <a:pPr algn="ctr">
              <a:spcBef>
                <a:spcPct val="50000"/>
              </a:spcBef>
            </a:pPr>
            <a:endParaRPr lang="en-GB" sz="2800" b="1" dirty="0"/>
          </a:p>
        </p:txBody>
      </p:sp>
      <p:sp>
        <p:nvSpPr>
          <p:cNvPr id="2" name="Date Placeholder 1"/>
          <p:cNvSpPr>
            <a:spLocks noGrp="1"/>
          </p:cNvSpPr>
          <p:nvPr>
            <p:ph type="dt" sz="half" idx="10"/>
          </p:nvPr>
        </p:nvSpPr>
        <p:spPr/>
        <p:txBody>
          <a:bodyPr/>
          <a:lstStyle/>
          <a:p>
            <a:r>
              <a:rPr lang="en-US"/>
              <a:t>November 2022</a:t>
            </a:r>
            <a:endParaRPr lang="en-GB" dirty="0"/>
          </a:p>
        </p:txBody>
      </p:sp>
      <p:sp>
        <p:nvSpPr>
          <p:cNvPr id="6" name="Footer Placeholder 5"/>
          <p:cNvSpPr>
            <a:spLocks noGrp="1"/>
          </p:cNvSpPr>
          <p:nvPr>
            <p:ph type="ftr" sz="quarter" idx="11"/>
          </p:nvPr>
        </p:nvSpPr>
        <p:spPr/>
        <p:txBody>
          <a:bodyPr/>
          <a:lstStyle/>
          <a:p>
            <a:r>
              <a:rPr lang="en-GB"/>
              <a:t>Social Media Fundraising</a:t>
            </a:r>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52</a:t>
            </a:fld>
            <a:endParaRPr lang="en-GB" dirty="0"/>
          </a:p>
        </p:txBody>
      </p:sp>
    </p:spTree>
    <p:extLst>
      <p:ext uri="{BB962C8B-B14F-4D97-AF65-F5344CB8AC3E}">
        <p14:creationId xmlns:p14="http://schemas.microsoft.com/office/powerpoint/2010/main" val="1700849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en-GB" dirty="0">
                <a:hlinkClick r:id="rId2"/>
              </a:rPr>
              <a:t>https://www.gwi.com</a:t>
            </a:r>
            <a:endParaRPr lang="en-GB" dirty="0"/>
          </a:p>
          <a:p>
            <a:pPr marL="285750" indent="-285750">
              <a:buFont typeface="Arial" panose="020B0604020202020204" pitchFamily="34" charset="0"/>
              <a:buChar char="•"/>
            </a:pPr>
            <a:r>
              <a:rPr lang="en-GB" dirty="0">
                <a:hlinkClick r:id="rId3"/>
              </a:rPr>
              <a:t>https://www.goodbox.com/2021/10/the-best-social-media-fundraising-campaigns/</a:t>
            </a:r>
            <a:r>
              <a:rPr lang="en-GB" dirty="0"/>
              <a:t> </a:t>
            </a:r>
          </a:p>
          <a:p>
            <a:pPr marL="285750" indent="-285750">
              <a:buFont typeface="Arial" panose="020B0604020202020204" pitchFamily="34" charset="0"/>
              <a:buChar char="•"/>
            </a:pPr>
            <a:r>
              <a:rPr lang="en-GB" dirty="0">
                <a:hlinkClick r:id="rId4"/>
              </a:rPr>
              <a:t>https://econsultancy.com/eight-inspiring-social-media-campaigns-from-the-charity-sector/</a:t>
            </a:r>
            <a:r>
              <a:rPr lang="en-GB" dirty="0"/>
              <a:t>   </a:t>
            </a:r>
          </a:p>
          <a:p>
            <a:pPr marL="285750" indent="-285750">
              <a:buFont typeface="Arial" panose="020B0604020202020204" pitchFamily="34" charset="0"/>
              <a:buChar char="•"/>
            </a:pPr>
            <a:r>
              <a:rPr lang="en-GB" dirty="0">
                <a:hlinkClick r:id="rId5"/>
              </a:rPr>
              <a:t>https://charitydigital.org.uk/topics/topics/world-social-media-day-the-most-impactful-campaigns-of-2021-8961</a:t>
            </a:r>
            <a:endParaRPr lang="en-GB" dirty="0"/>
          </a:p>
          <a:p>
            <a:pPr marL="285750" indent="-285750">
              <a:buFont typeface="Arial" panose="020B0604020202020204" pitchFamily="34" charset="0"/>
              <a:buChar char="•"/>
            </a:pPr>
            <a:r>
              <a:rPr lang="en-GB" dirty="0">
                <a:hlinkClick r:id="rId6"/>
              </a:rPr>
              <a:t>https://yourengineroom.com/blog/why-paid-social-media-advertising/</a:t>
            </a:r>
            <a:r>
              <a:rPr lang="en-GB" dirty="0"/>
              <a:t> </a:t>
            </a:r>
          </a:p>
          <a:p>
            <a:pPr marL="285750" indent="-285750">
              <a:buFont typeface="Arial" panose="020B0604020202020204" pitchFamily="34" charset="0"/>
              <a:buChar char="•"/>
            </a:pPr>
            <a:r>
              <a:rPr lang="en-GB" dirty="0">
                <a:hlinkClick r:id="rId7"/>
              </a:rPr>
              <a:t>https://www.fundingcircle.com/uk/resources/marketing/social-media/right-tone-voice-social-media-platform/</a:t>
            </a:r>
            <a:endParaRPr lang="en-GB" dirty="0"/>
          </a:p>
          <a:p>
            <a:pPr marL="285750" indent="-285750">
              <a:buFont typeface="Arial" panose="020B0604020202020204" pitchFamily="34" charset="0"/>
              <a:buChar char="•"/>
            </a:pPr>
            <a:r>
              <a:rPr lang="en-GB" sz="1600" dirty="0">
                <a:hlinkClick r:id="rId8"/>
              </a:rPr>
              <a:t>https://www.statista.com/statistics/272014/global-social-networks-ranked-by-number-of-users/</a:t>
            </a:r>
            <a:endParaRPr lang="en-GB" sz="1600" dirty="0"/>
          </a:p>
          <a:p>
            <a:pPr marL="285750" indent="-285750">
              <a:buFont typeface="Arial" panose="020B0604020202020204" pitchFamily="34" charset="0"/>
              <a:buChar char="•"/>
            </a:pPr>
            <a:r>
              <a:rPr lang="en-GB" sz="1600" dirty="0">
                <a:hlinkClick r:id="rId9"/>
              </a:rPr>
              <a:t>https://sproutsocial.com/insights/social-media-statistics/</a:t>
            </a:r>
            <a:r>
              <a:rPr lang="en-GB" sz="1600" dirty="0"/>
              <a:t>  </a:t>
            </a:r>
          </a:p>
          <a:p>
            <a:pPr marL="285750" indent="-285750">
              <a:buFont typeface="Arial" panose="020B0604020202020204" pitchFamily="34" charset="0"/>
              <a:buChar char="•"/>
            </a:pPr>
            <a:r>
              <a:rPr lang="en-GB" sz="1600" dirty="0">
                <a:hlinkClick r:id="rId10"/>
              </a:rPr>
              <a:t>https://blog.hootsuite.com/simon-kemp-social-media/</a:t>
            </a:r>
            <a:endParaRPr lang="en-GB" sz="1600" dirty="0"/>
          </a:p>
          <a:p>
            <a:pPr marL="285750" indent="-285750">
              <a:buFont typeface="Arial" panose="020B0604020202020204" pitchFamily="34" charset="0"/>
              <a:buChar char="•"/>
            </a:pPr>
            <a:r>
              <a:rPr lang="en-GB" sz="1600" dirty="0">
                <a:hlinkClick r:id="rId11"/>
              </a:rPr>
              <a:t>https://blog.hootsuite.com/how-to-use-hashtags/</a:t>
            </a:r>
            <a:r>
              <a:rPr lang="en-GB" sz="1600" dirty="0"/>
              <a:t> </a:t>
            </a:r>
          </a:p>
          <a:p>
            <a:pPr marL="285750" indent="-285750">
              <a:buFont typeface="Arial" panose="020B0604020202020204" pitchFamily="34" charset="0"/>
              <a:buChar char="•"/>
            </a:pPr>
            <a:r>
              <a:rPr lang="en-GB" sz="1600" dirty="0">
                <a:hlinkClick r:id="rId12"/>
              </a:rPr>
              <a:t>https://blog.hootsuite.com/organic-rea</a:t>
            </a:r>
            <a:r>
              <a:rPr lang="en-GB" sz="1600" dirty="0">
                <a:hlinkClick r:id="rId13"/>
              </a:rPr>
              <a:t>ch-declining/</a:t>
            </a:r>
            <a:endParaRPr lang="en-GB" sz="1600" dirty="0"/>
          </a:p>
          <a:p>
            <a:pPr marL="285750" indent="-285750">
              <a:buFont typeface="Arial" panose="020B0604020202020204" pitchFamily="34" charset="0"/>
              <a:buChar char="•"/>
            </a:pPr>
            <a:r>
              <a:rPr lang="en-GB" sz="1600" dirty="0">
                <a:hlinkClick r:id="rId14"/>
              </a:rPr>
              <a:t>https://www.canva.com/en_gb/</a:t>
            </a:r>
            <a:endParaRPr lang="en-GB" sz="1600" dirty="0"/>
          </a:p>
          <a:p>
            <a:pPr marL="285750" indent="-285750">
              <a:buFont typeface="Arial" panose="020B0604020202020204" pitchFamily="34" charset="0"/>
              <a:buChar char="•"/>
            </a:pPr>
            <a:r>
              <a:rPr lang="en-GB" sz="1600" dirty="0">
                <a:hlinkClick r:id="rId15"/>
              </a:rPr>
              <a:t>https://www.remove.bg/</a:t>
            </a:r>
            <a:endParaRPr lang="en-GB" sz="1600" dirty="0"/>
          </a:p>
          <a:p>
            <a:pPr marL="285750" indent="-285750">
              <a:buFont typeface="Arial" panose="020B0604020202020204" pitchFamily="34" charset="0"/>
              <a:buChar char="•"/>
            </a:pPr>
            <a:r>
              <a:rPr lang="en-GB" sz="1600" dirty="0">
                <a:hlinkClick r:id="rId16"/>
              </a:rPr>
              <a:t>https://piktochart.com/</a:t>
            </a:r>
            <a:endParaRPr lang="en-GB" sz="1600" dirty="0"/>
          </a:p>
          <a:p>
            <a:pPr marL="285750" indent="-285750">
              <a:buFont typeface="Arial" panose="020B0604020202020204" pitchFamily="34" charset="0"/>
              <a:buChar char="•"/>
            </a:pPr>
            <a:r>
              <a:rPr lang="en-GB" sz="1600" dirty="0">
                <a:hlinkClick r:id="rId17"/>
              </a:rPr>
              <a:t>https://www.bigfootdigital.co.uk/do-you-follow-the-4-1-1-social-media-rule</a:t>
            </a:r>
            <a:r>
              <a:rPr lang="en-GB" sz="1600" dirty="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r>
              <a:rPr lang="en-GB" sz="1600" dirty="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dirty="0"/>
          </a:p>
          <a:p>
            <a:endParaRPr lang="en-GB" dirty="0"/>
          </a:p>
          <a:p>
            <a:r>
              <a:rPr lang="en-GB" dirty="0"/>
              <a:t> </a:t>
            </a:r>
          </a:p>
        </p:txBody>
      </p:sp>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5" name="Slide Number Placeholder 4"/>
          <p:cNvSpPr>
            <a:spLocks noGrp="1"/>
          </p:cNvSpPr>
          <p:nvPr>
            <p:ph type="sldNum" sz="quarter" idx="12"/>
          </p:nvPr>
        </p:nvSpPr>
        <p:spPr/>
        <p:txBody>
          <a:bodyPr/>
          <a:lstStyle/>
          <a:p>
            <a:fld id="{427A094F-A43A-4F11-8E00-1F67ADA82539}" type="slidenum">
              <a:rPr lang="en-GB" smtClean="0"/>
              <a:pPr/>
              <a:t>53</a:t>
            </a:fld>
            <a:endParaRPr lang="en-GB" dirty="0"/>
          </a:p>
        </p:txBody>
      </p:sp>
      <p:sp>
        <p:nvSpPr>
          <p:cNvPr id="6" name="Title 5"/>
          <p:cNvSpPr>
            <a:spLocks noGrp="1"/>
          </p:cNvSpPr>
          <p:nvPr>
            <p:ph type="title"/>
          </p:nvPr>
        </p:nvSpPr>
        <p:spPr/>
        <p:txBody>
          <a:bodyPr/>
          <a:lstStyle/>
          <a:p>
            <a:r>
              <a:rPr lang="en-GB" dirty="0"/>
              <a:t>Links</a:t>
            </a:r>
          </a:p>
        </p:txBody>
      </p:sp>
    </p:spTree>
    <p:extLst>
      <p:ext uri="{BB962C8B-B14F-4D97-AF65-F5344CB8AC3E}">
        <p14:creationId xmlns:p14="http://schemas.microsoft.com/office/powerpoint/2010/main" val="231230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91893" y="1162312"/>
            <a:ext cx="5246137" cy="739338"/>
          </a:xfrm>
          <a:prstGeom prst="roundRect">
            <a:avLst/>
          </a:prstGeom>
          <a:solidFill>
            <a:srgbClr val="00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spc="14" dirty="0">
                <a:solidFill>
                  <a:srgbClr val="FFFFFF"/>
                </a:solidFill>
                <a:latin typeface="Arial"/>
                <a:cs typeface="Calibri" panose="020F0502020204030204" pitchFamily="34" charset="0"/>
              </a:rPr>
              <a:t>Launched in 2019 with smaller and larger grants</a:t>
            </a:r>
            <a:endParaRPr lang="en-GB" sz="1633" dirty="0">
              <a:solidFill>
                <a:prstClr val="black"/>
              </a:solidFill>
              <a:latin typeface="Arial"/>
              <a:cs typeface="Calibri" panose="020F0502020204030204" pitchFamily="34" charset="0"/>
            </a:endParaRPr>
          </a:p>
        </p:txBody>
      </p:sp>
      <p:sp>
        <p:nvSpPr>
          <p:cNvPr id="6" name="Title 5"/>
          <p:cNvSpPr>
            <a:spLocks noGrp="1"/>
          </p:cNvSpPr>
          <p:nvPr>
            <p:ph type="title"/>
          </p:nvPr>
        </p:nvSpPr>
        <p:spPr/>
        <p:txBody>
          <a:bodyPr anchor="b"/>
          <a:lstStyle/>
          <a:p>
            <a:r>
              <a:rPr lang="en-GB" sz="2722" dirty="0">
                <a:cs typeface="Calibri" panose="020F0502020204030204" pitchFamily="34" charset="0"/>
              </a:rPr>
              <a:t>Movement For Good </a:t>
            </a:r>
            <a:endParaRPr lang="en-GB" sz="2722" dirty="0"/>
          </a:p>
        </p:txBody>
      </p:sp>
      <p:grpSp>
        <p:nvGrpSpPr>
          <p:cNvPr id="20" name="Group 19"/>
          <p:cNvGrpSpPr/>
          <p:nvPr/>
        </p:nvGrpSpPr>
        <p:grpSpPr>
          <a:xfrm>
            <a:off x="6385261" y="480887"/>
            <a:ext cx="5806740" cy="5912315"/>
            <a:chOff x="7038752" y="211745"/>
            <a:chExt cx="6401023" cy="6517403"/>
          </a:xfrm>
        </p:grpSpPr>
        <p:grpSp>
          <p:nvGrpSpPr>
            <p:cNvPr id="14" name="Group 13"/>
            <p:cNvGrpSpPr/>
            <p:nvPr/>
          </p:nvGrpSpPr>
          <p:grpSpPr>
            <a:xfrm>
              <a:off x="7038752" y="211745"/>
              <a:ext cx="6401023" cy="6517403"/>
              <a:chOff x="6284600" y="288000"/>
              <a:chExt cx="6360250" cy="6475889"/>
            </a:xfrm>
          </p:grpSpPr>
          <p:grpSp>
            <p:nvGrpSpPr>
              <p:cNvPr id="12" name="Group 11"/>
              <p:cNvGrpSpPr/>
              <p:nvPr/>
            </p:nvGrpSpPr>
            <p:grpSpPr>
              <a:xfrm>
                <a:off x="6284600" y="288000"/>
                <a:ext cx="6360250" cy="6475889"/>
                <a:chOff x="6284600" y="288000"/>
                <a:chExt cx="6360250" cy="6475889"/>
              </a:xfrm>
            </p:grpSpPr>
            <p:grpSp>
              <p:nvGrpSpPr>
                <p:cNvPr id="10" name="Group 9"/>
                <p:cNvGrpSpPr/>
                <p:nvPr/>
              </p:nvGrpSpPr>
              <p:grpSpPr>
                <a:xfrm>
                  <a:off x="6284600" y="288000"/>
                  <a:ext cx="6360250" cy="6433563"/>
                  <a:chOff x="6284600" y="288000"/>
                  <a:chExt cx="6360250" cy="6433563"/>
                </a:xfrm>
              </p:grpSpPr>
              <p:pic>
                <p:nvPicPr>
                  <p:cNvPr id="7" name="Picture 6"/>
                  <p:cNvPicPr>
                    <a:picLocks noChangeAspect="1"/>
                  </p:cNvPicPr>
                  <p:nvPr/>
                </p:nvPicPr>
                <p:blipFill rotWithShape="1">
                  <a:blip r:embed="rId3"/>
                  <a:srcRect l="4220" b="1766"/>
                  <a:stretch/>
                </p:blipFill>
                <p:spPr>
                  <a:xfrm>
                    <a:off x="6284600" y="288000"/>
                    <a:ext cx="6140763" cy="6319990"/>
                  </a:xfrm>
                  <a:prstGeom prst="rect">
                    <a:avLst/>
                  </a:prstGeom>
                </p:spPr>
              </p:pic>
              <p:sp>
                <p:nvSpPr>
                  <p:cNvPr id="8" name="Rectangle 7"/>
                  <p:cNvSpPr/>
                  <p:nvPr/>
                </p:nvSpPr>
                <p:spPr>
                  <a:xfrm>
                    <a:off x="9848850" y="288000"/>
                    <a:ext cx="2796000" cy="1188375"/>
                  </a:xfrm>
                  <a:prstGeom prst="rect">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sp>
                <p:nvSpPr>
                  <p:cNvPr id="9" name="Right Triangle 8"/>
                  <p:cNvSpPr/>
                  <p:nvPr/>
                </p:nvSpPr>
                <p:spPr>
                  <a:xfrm flipH="1">
                    <a:off x="9848849" y="3724036"/>
                    <a:ext cx="2704902" cy="2997527"/>
                  </a:xfrm>
                  <a:prstGeom prst="rtTriangle">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11" name="Rectangle 10"/>
                <p:cNvSpPr/>
                <p:nvPr/>
              </p:nvSpPr>
              <p:spPr>
                <a:xfrm>
                  <a:off x="9201149" y="6071651"/>
                  <a:ext cx="1295400" cy="692238"/>
                </a:xfrm>
                <a:prstGeom prst="rect">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13" name="Rectangle 12"/>
              <p:cNvSpPr/>
              <p:nvPr/>
            </p:nvSpPr>
            <p:spPr>
              <a:xfrm>
                <a:off x="11246850" y="4986337"/>
                <a:ext cx="1295400" cy="692238"/>
              </a:xfrm>
              <a:prstGeom prst="rect">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19" name="Right Triangle 18"/>
            <p:cNvSpPr/>
            <p:nvPr/>
          </p:nvSpPr>
          <p:spPr>
            <a:xfrm flipH="1">
              <a:off x="11160347" y="573793"/>
              <a:ext cx="2176170" cy="2381362"/>
            </a:xfrm>
            <a:prstGeom prst="rtTriangle">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23" name="Rounded Rectangle 22"/>
          <p:cNvSpPr/>
          <p:nvPr/>
        </p:nvSpPr>
        <p:spPr>
          <a:xfrm>
            <a:off x="391893" y="2203622"/>
            <a:ext cx="5246137" cy="718252"/>
          </a:xfrm>
          <a:prstGeom prst="roundRect">
            <a:avLst/>
          </a:prstGeom>
          <a:solidFill>
            <a:srgbClr val="00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spc="14" dirty="0">
                <a:solidFill>
                  <a:srgbClr val="FFFFFF"/>
                </a:solidFill>
                <a:latin typeface="Arial"/>
                <a:cs typeface="Calibri" panose="020F0502020204030204" pitchFamily="34" charset="0"/>
              </a:rPr>
              <a:t>Supported thousands of charities across the UK </a:t>
            </a:r>
            <a:endParaRPr lang="en-GB" sz="1633" dirty="0">
              <a:solidFill>
                <a:prstClr val="black"/>
              </a:solidFill>
              <a:latin typeface="Arial"/>
              <a:cs typeface="Calibri" panose="020F0502020204030204" pitchFamily="34" charset="0"/>
            </a:endParaRPr>
          </a:p>
        </p:txBody>
      </p:sp>
      <p:sp>
        <p:nvSpPr>
          <p:cNvPr id="24" name="Rounded Rectangle 23"/>
          <p:cNvSpPr/>
          <p:nvPr/>
        </p:nvSpPr>
        <p:spPr>
          <a:xfrm>
            <a:off x="391893" y="3223846"/>
            <a:ext cx="5246137" cy="666885"/>
          </a:xfrm>
          <a:prstGeom prst="roundRect">
            <a:avLst/>
          </a:prstGeom>
          <a:solidFill>
            <a:srgbClr val="00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spc="14" dirty="0">
                <a:solidFill>
                  <a:srgbClr val="FFFFFF"/>
                </a:solidFill>
                <a:latin typeface="Arial"/>
                <a:cs typeface="Calibri" panose="020F0502020204030204" pitchFamily="34" charset="0"/>
              </a:rPr>
              <a:t>2022 Movement for Good awards are now open</a:t>
            </a:r>
            <a:endParaRPr lang="en-GB" sz="1633" b="1" dirty="0">
              <a:solidFill>
                <a:prstClr val="white"/>
              </a:solidFill>
              <a:latin typeface="Arial"/>
              <a:cs typeface="Calibri" panose="020F0502020204030204" pitchFamily="34"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444" b="100000" l="0" r="100000">
                        <a14:foregroundMark x1="23950" y1="83556" x2="23950" y2="83556"/>
                        <a14:foregroundMark x1="49160" y1="84889" x2="49160" y2="84889"/>
                        <a14:foregroundMark x1="55462" y1="90222" x2="55462" y2="90222"/>
                        <a14:foregroundMark x1="23109" y1="12000" x2="23109" y2="12000"/>
                        <a14:foregroundMark x1="35714" y1="6667" x2="35714" y2="6667"/>
                        <a14:foregroundMark x1="20168" y1="87111" x2="20168" y2="87111"/>
                        <a14:foregroundMark x1="26891" y1="92444" x2="26891" y2="92444"/>
                        <a14:foregroundMark x1="11765" y1="77333" x2="11765" y2="77333"/>
                        <a14:foregroundMark x1="80672" y1="82667" x2="80672" y2="82667"/>
                        <a14:foregroundMark x1="65126" y1="93778" x2="65126" y2="93778"/>
                        <a14:foregroundMark x1="60084" y1="95556" x2="60084" y2="95556"/>
                        <a14:foregroundMark x1="7143" y1="34222" x2="7143" y2="34222"/>
                        <a14:foregroundMark x1="91597" y1="36889" x2="91597" y2="36889"/>
                        <a14:backgroundMark x1="15546" y1="92000" x2="15546" y2="92000"/>
                        <a14:backgroundMark x1="91176" y1="87111" x2="91176" y2="87111"/>
                        <a14:backgroundMark x1="91176" y1="12889" x2="91176" y2="12889"/>
                        <a14:backgroundMark x1="6723" y1="3111" x2="6723" y2="3111"/>
                        <a14:backgroundMark x1="5882" y1="19111" x2="5882" y2="19111"/>
                        <a14:backgroundMark x1="22269" y1="12000" x2="22269" y2="12000"/>
                        <a14:backgroundMark x1="23109" y1="11556" x2="23109" y2="11556"/>
                        <a14:backgroundMark x1="92437" y1="37333" x2="92437" y2="37333"/>
                        <a14:backgroundMark x1="92437" y1="37778" x2="92437" y2="37778"/>
                        <a14:backgroundMark x1="92017" y1="36889" x2="92017" y2="36889"/>
                      </a14:backgroundRemoval>
                    </a14:imgEffect>
                  </a14:imgLayer>
                </a14:imgProps>
              </a:ext>
            </a:extLst>
          </a:blip>
          <a:stretch>
            <a:fillRect/>
          </a:stretch>
        </p:blipFill>
        <p:spPr>
          <a:xfrm>
            <a:off x="10167545" y="201726"/>
            <a:ext cx="1695907" cy="1603273"/>
          </a:xfrm>
          <a:prstGeom prst="rect">
            <a:avLst/>
          </a:prstGeom>
        </p:spPr>
      </p:pic>
      <p:sp>
        <p:nvSpPr>
          <p:cNvPr id="30" name="Rectangle 29"/>
          <p:cNvSpPr/>
          <p:nvPr/>
        </p:nvSpPr>
        <p:spPr>
          <a:xfrm>
            <a:off x="10004420" y="1858566"/>
            <a:ext cx="2022157" cy="287771"/>
          </a:xfrm>
          <a:prstGeom prst="rect">
            <a:avLst/>
          </a:prstGeom>
        </p:spPr>
        <p:txBody>
          <a:bodyPr wrap="none">
            <a:spAutoFit/>
          </a:bodyPr>
          <a:lstStyle/>
          <a:p>
            <a:pPr algn="ctr" defTabSz="914406">
              <a:buClr>
                <a:srgbClr val="58828A"/>
              </a:buClr>
            </a:pPr>
            <a:r>
              <a:rPr lang="en-GB" sz="1270" b="1" spc="14" dirty="0">
                <a:solidFill>
                  <a:prstClr val="white"/>
                </a:solidFill>
                <a:latin typeface="Arial"/>
                <a:cs typeface="Calibri" panose="020F0502020204030204" pitchFamily="34" charset="0"/>
              </a:rPr>
              <a:t>Movementforgood.com</a:t>
            </a:r>
            <a:endParaRPr lang="en-GB" sz="1270" b="1" dirty="0">
              <a:solidFill>
                <a:prstClr val="white"/>
              </a:solidFill>
              <a:latin typeface="Arial"/>
              <a:cs typeface="Calibri" panose="020F0502020204030204" pitchFamily="34" charset="0"/>
            </a:endParaRPr>
          </a:p>
        </p:txBody>
      </p:sp>
      <p:sp>
        <p:nvSpPr>
          <p:cNvPr id="31" name="Rounded Rectangle 30"/>
          <p:cNvSpPr/>
          <p:nvPr/>
        </p:nvSpPr>
        <p:spPr>
          <a:xfrm>
            <a:off x="391893" y="4192703"/>
            <a:ext cx="5246137" cy="666885"/>
          </a:xfrm>
          <a:prstGeom prst="roundRect">
            <a:avLst/>
          </a:prstGeom>
          <a:solidFill>
            <a:srgbClr val="149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dirty="0">
                <a:solidFill>
                  <a:prstClr val="white"/>
                </a:solidFill>
                <a:latin typeface="FSSiena-Light"/>
              </a:rPr>
              <a:t>This year we are donating more than </a:t>
            </a:r>
            <a:r>
              <a:rPr lang="en-GB" sz="1814" b="1" dirty="0">
                <a:solidFill>
                  <a:prstClr val="white"/>
                </a:solidFill>
                <a:latin typeface="FSSiena-Light"/>
              </a:rPr>
              <a:t>£1 million</a:t>
            </a:r>
          </a:p>
        </p:txBody>
      </p:sp>
      <p:sp>
        <p:nvSpPr>
          <p:cNvPr id="25"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a:solidFill>
                  <a:prstClr val="white"/>
                </a:solidFill>
                <a:latin typeface="Arial"/>
              </a:rPr>
              <a:t>Social Media Fundraising</a:t>
            </a:r>
            <a:endParaRPr lang="en-GB" sz="953" dirty="0">
              <a:solidFill>
                <a:prstClr val="white"/>
              </a:solidFill>
              <a:latin typeface="Arial"/>
            </a:endParaRPr>
          </a:p>
        </p:txBody>
      </p:sp>
      <p:sp>
        <p:nvSpPr>
          <p:cNvPr id="26" name="Date Placeholder 2"/>
          <p:cNvSpPr>
            <a:spLocks noGrp="1"/>
          </p:cNvSpPr>
          <p:nvPr>
            <p:ph type="dt" sz="half" idx="10"/>
          </p:nvPr>
        </p:nvSpPr>
        <p:spPr>
          <a:xfrm>
            <a:off x="391892" y="6596732"/>
            <a:ext cx="4898653" cy="130634"/>
          </a:xfrm>
        </p:spPr>
        <p:txBody>
          <a:bodyPr/>
          <a:lstStyle/>
          <a:p>
            <a:pPr defTabSz="914406">
              <a:buClr>
                <a:srgbClr val="58828A"/>
              </a:buClr>
            </a:pPr>
            <a:r>
              <a:rPr lang="en-US">
                <a:solidFill>
                  <a:prstClr val="white"/>
                </a:solidFill>
                <a:latin typeface="Arial"/>
              </a:rPr>
              <a:t>November 2022</a:t>
            </a:r>
            <a:endParaRPr lang="en-GB" dirty="0">
              <a:solidFill>
                <a:prstClr val="white"/>
              </a:solidFill>
              <a:latin typeface="Arial"/>
            </a:endParaRPr>
          </a:p>
        </p:txBody>
      </p:sp>
    </p:spTree>
    <p:extLst>
      <p:ext uri="{BB962C8B-B14F-4D97-AF65-F5344CB8AC3E}">
        <p14:creationId xmlns:p14="http://schemas.microsoft.com/office/powerpoint/2010/main" val="357777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892" y="1045074"/>
            <a:ext cx="11407331" cy="297589"/>
          </a:xfrm>
        </p:spPr>
        <p:txBody>
          <a:bodyPr/>
          <a:lstStyle/>
          <a:p>
            <a:r>
              <a:rPr lang="en-GB" sz="1800" b="1" dirty="0"/>
              <a:t>We see how charities are using social media to engage their followers and increase nominations... </a:t>
            </a:r>
          </a:p>
        </p:txBody>
      </p:sp>
      <p:sp>
        <p:nvSpPr>
          <p:cNvPr id="3" name="Date Placeholder 2"/>
          <p:cNvSpPr>
            <a:spLocks noGrp="1"/>
          </p:cNvSpPr>
          <p:nvPr>
            <p:ph type="dt" sz="half" idx="10"/>
          </p:nvPr>
        </p:nvSpPr>
        <p:spPr/>
        <p:txBody>
          <a:bodyPr/>
          <a:lstStyle/>
          <a:p>
            <a:r>
              <a:rPr lang="en-US"/>
              <a:t>November 2022</a:t>
            </a:r>
            <a:endParaRPr lang="en-GB" dirty="0"/>
          </a:p>
        </p:txBody>
      </p:sp>
      <p:sp>
        <p:nvSpPr>
          <p:cNvPr id="4" name="Footer Placeholder 3"/>
          <p:cNvSpPr>
            <a:spLocks noGrp="1"/>
          </p:cNvSpPr>
          <p:nvPr>
            <p:ph type="ftr" sz="quarter" idx="11"/>
          </p:nvPr>
        </p:nvSpPr>
        <p:spPr/>
        <p:txBody>
          <a:bodyPr/>
          <a:lstStyle/>
          <a:p>
            <a:r>
              <a:rPr lang="en-GB"/>
              <a:t>Social Media Fundraising</a:t>
            </a:r>
            <a:endParaRPr lang="en-GB" dirty="0"/>
          </a:p>
        </p:txBody>
      </p:sp>
      <p:sp>
        <p:nvSpPr>
          <p:cNvPr id="6" name="Title 5"/>
          <p:cNvSpPr>
            <a:spLocks noGrp="1"/>
          </p:cNvSpPr>
          <p:nvPr>
            <p:ph type="title"/>
          </p:nvPr>
        </p:nvSpPr>
        <p:spPr/>
        <p:txBody>
          <a:bodyPr anchor="b"/>
          <a:lstStyle/>
          <a:p>
            <a:r>
              <a:rPr lang="en-GB" sz="2720" dirty="0"/>
              <a:t>Movement for Good &amp; social media </a:t>
            </a:r>
          </a:p>
        </p:txBody>
      </p:sp>
      <p:pic>
        <p:nvPicPr>
          <p:cNvPr id="8" name="Picture 7"/>
          <p:cNvPicPr>
            <a:picLocks noChangeAspect="1"/>
          </p:cNvPicPr>
          <p:nvPr/>
        </p:nvPicPr>
        <p:blipFill>
          <a:blip r:embed="rId3"/>
          <a:stretch>
            <a:fillRect/>
          </a:stretch>
        </p:blipFill>
        <p:spPr>
          <a:xfrm>
            <a:off x="3896751" y="1571273"/>
            <a:ext cx="4097648" cy="2954585"/>
          </a:xfrm>
          <a:prstGeom prst="rect">
            <a:avLst/>
          </a:prstGeom>
        </p:spPr>
      </p:pic>
      <p:pic>
        <p:nvPicPr>
          <p:cNvPr id="9" name="Picture 8"/>
          <p:cNvPicPr>
            <a:picLocks noChangeAspect="1"/>
          </p:cNvPicPr>
          <p:nvPr/>
        </p:nvPicPr>
        <p:blipFill rotWithShape="1">
          <a:blip r:embed="rId4"/>
          <a:srcRect l="2120"/>
          <a:stretch/>
        </p:blipFill>
        <p:spPr>
          <a:xfrm>
            <a:off x="306594" y="2701255"/>
            <a:ext cx="3891009" cy="3476708"/>
          </a:xfrm>
          <a:prstGeom prst="rect">
            <a:avLst/>
          </a:prstGeom>
          <a:ln>
            <a:noFill/>
          </a:ln>
        </p:spPr>
      </p:pic>
      <p:pic>
        <p:nvPicPr>
          <p:cNvPr id="12" name="Picture 11">
            <a:extLst>
              <a:ext uri="{FF2B5EF4-FFF2-40B4-BE49-F238E27FC236}">
                <a16:creationId xmlns:a16="http://schemas.microsoft.com/office/drawing/2014/main" id="{643ABDFE-366F-4CBE-AA45-F257EF2048C5}"/>
              </a:ext>
            </a:extLst>
          </p:cNvPr>
          <p:cNvPicPr>
            <a:picLocks noChangeAspect="1"/>
          </p:cNvPicPr>
          <p:nvPr/>
        </p:nvPicPr>
        <p:blipFill>
          <a:blip r:embed="rId5"/>
          <a:stretch>
            <a:fillRect/>
          </a:stretch>
        </p:blipFill>
        <p:spPr>
          <a:xfrm>
            <a:off x="7888000" y="2529729"/>
            <a:ext cx="3696556" cy="3648234"/>
          </a:xfrm>
          <a:prstGeom prst="rect">
            <a:avLst/>
          </a:prstGeom>
        </p:spPr>
      </p:pic>
    </p:spTree>
    <p:extLst>
      <p:ext uri="{BB962C8B-B14F-4D97-AF65-F5344CB8AC3E}">
        <p14:creationId xmlns:p14="http://schemas.microsoft.com/office/powerpoint/2010/main" val="260267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5B916-67B7-48B2-9CE3-C0EF0A9B2DAF}"/>
              </a:ext>
            </a:extLst>
          </p:cNvPr>
          <p:cNvSpPr>
            <a:spLocks noGrp="1"/>
          </p:cNvSpPr>
          <p:nvPr>
            <p:ph type="dt" sz="half" idx="1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B9692181-56AA-4064-A2D9-05B50C6A4BC2}"/>
              </a:ext>
            </a:extLst>
          </p:cNvPr>
          <p:cNvSpPr>
            <a:spLocks noGrp="1"/>
          </p:cNvSpPr>
          <p:nvPr>
            <p:ph type="ftr" sz="quarter" idx="11"/>
          </p:nvPr>
        </p:nvSpPr>
        <p:spPr/>
        <p:txBody>
          <a:bodyPr/>
          <a:lstStyle/>
          <a:p>
            <a:r>
              <a:rPr lang="en-GB"/>
              <a:t>Social Media Fundraising</a:t>
            </a:r>
            <a:endParaRPr lang="en-GB" dirty="0"/>
          </a:p>
        </p:txBody>
      </p:sp>
      <p:sp>
        <p:nvSpPr>
          <p:cNvPr id="4" name="Title 3">
            <a:extLst>
              <a:ext uri="{FF2B5EF4-FFF2-40B4-BE49-F238E27FC236}">
                <a16:creationId xmlns:a16="http://schemas.microsoft.com/office/drawing/2014/main" id="{35107256-613C-4948-A4FA-B0C31FDC440A}"/>
              </a:ext>
            </a:extLst>
          </p:cNvPr>
          <p:cNvSpPr>
            <a:spLocks noGrp="1"/>
          </p:cNvSpPr>
          <p:nvPr>
            <p:ph type="title"/>
          </p:nvPr>
        </p:nvSpPr>
        <p:spPr/>
        <p:txBody>
          <a:bodyPr/>
          <a:lstStyle/>
          <a:p>
            <a:r>
              <a:rPr lang="en-GB" sz="2722" dirty="0">
                <a:latin typeface="+mn-lt"/>
                <a:cs typeface="Calibri" panose="020F0502020204030204" pitchFamily="34" charset="0"/>
              </a:rPr>
              <a:t>Case Study – Ghost Fishing UK</a:t>
            </a:r>
          </a:p>
        </p:txBody>
      </p:sp>
      <p:pic>
        <p:nvPicPr>
          <p:cNvPr id="5" name="Picture 4">
            <a:extLst>
              <a:ext uri="{FF2B5EF4-FFF2-40B4-BE49-F238E27FC236}">
                <a16:creationId xmlns:a16="http://schemas.microsoft.com/office/drawing/2014/main" id="{3B07712F-7DA9-4090-8612-7F3CB9FC707E}"/>
              </a:ext>
            </a:extLst>
          </p:cNvPr>
          <p:cNvPicPr>
            <a:picLocks noChangeAspect="1"/>
          </p:cNvPicPr>
          <p:nvPr/>
        </p:nvPicPr>
        <p:blipFill>
          <a:blip r:embed="rId2"/>
          <a:stretch>
            <a:fillRect/>
          </a:stretch>
        </p:blipFill>
        <p:spPr>
          <a:xfrm>
            <a:off x="1517088" y="1241302"/>
            <a:ext cx="4254972" cy="4930592"/>
          </a:xfrm>
          <a:prstGeom prst="rect">
            <a:avLst/>
          </a:prstGeom>
        </p:spPr>
      </p:pic>
      <p:pic>
        <p:nvPicPr>
          <p:cNvPr id="8" name="Picture 7" descr="Graphical user interface, text&#10;&#10;Description automatically generated with medium confidence">
            <a:extLst>
              <a:ext uri="{FF2B5EF4-FFF2-40B4-BE49-F238E27FC236}">
                <a16:creationId xmlns:a16="http://schemas.microsoft.com/office/drawing/2014/main" id="{FC3420D1-661B-413C-8E83-67EB24657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942" y="1241302"/>
            <a:ext cx="3855158" cy="4899531"/>
          </a:xfrm>
          <a:prstGeom prst="rect">
            <a:avLst/>
          </a:prstGeom>
        </p:spPr>
      </p:pic>
    </p:spTree>
    <p:extLst>
      <p:ext uri="{BB962C8B-B14F-4D97-AF65-F5344CB8AC3E}">
        <p14:creationId xmlns:p14="http://schemas.microsoft.com/office/powerpoint/2010/main" val="295481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44F47-B74A-4BE2-9454-36AA9D357139}"/>
              </a:ext>
            </a:extLst>
          </p:cNvPr>
          <p:cNvSpPr>
            <a:spLocks noGrp="1"/>
          </p:cNvSpPr>
          <p:nvPr>
            <p:ph type="dt" sz="half" idx="1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8A69B9BD-683F-4EC7-BE9E-EBF85F4EC7D5}"/>
              </a:ext>
            </a:extLst>
          </p:cNvPr>
          <p:cNvSpPr>
            <a:spLocks noGrp="1"/>
          </p:cNvSpPr>
          <p:nvPr>
            <p:ph type="ftr" sz="quarter" idx="11"/>
          </p:nvPr>
        </p:nvSpPr>
        <p:spPr/>
        <p:txBody>
          <a:bodyPr/>
          <a:lstStyle/>
          <a:p>
            <a:r>
              <a:rPr lang="en-GB"/>
              <a:t>Social Media Fundraising</a:t>
            </a:r>
            <a:endParaRPr lang="en-GB" dirty="0"/>
          </a:p>
        </p:txBody>
      </p:sp>
      <p:sp>
        <p:nvSpPr>
          <p:cNvPr id="4" name="Title 3">
            <a:extLst>
              <a:ext uri="{FF2B5EF4-FFF2-40B4-BE49-F238E27FC236}">
                <a16:creationId xmlns:a16="http://schemas.microsoft.com/office/drawing/2014/main" id="{EFACBFB0-2061-4B75-AB43-6173BEFF2571}"/>
              </a:ext>
            </a:extLst>
          </p:cNvPr>
          <p:cNvSpPr>
            <a:spLocks noGrp="1"/>
          </p:cNvSpPr>
          <p:nvPr>
            <p:ph type="title"/>
          </p:nvPr>
        </p:nvSpPr>
        <p:spPr/>
        <p:txBody>
          <a:bodyPr/>
          <a:lstStyle/>
          <a:p>
            <a:r>
              <a:rPr lang="en-GB" sz="2720" dirty="0"/>
              <a:t>Sussex Green Living</a:t>
            </a:r>
          </a:p>
        </p:txBody>
      </p:sp>
      <p:pic>
        <p:nvPicPr>
          <p:cNvPr id="12" name="Picture 11">
            <a:extLst>
              <a:ext uri="{FF2B5EF4-FFF2-40B4-BE49-F238E27FC236}">
                <a16:creationId xmlns:a16="http://schemas.microsoft.com/office/drawing/2014/main" id="{4D5FC0FC-DD8A-4117-B9A4-8AF1385E74B7}"/>
              </a:ext>
            </a:extLst>
          </p:cNvPr>
          <p:cNvPicPr>
            <a:picLocks noChangeAspect="1"/>
          </p:cNvPicPr>
          <p:nvPr/>
        </p:nvPicPr>
        <p:blipFill>
          <a:blip r:embed="rId3"/>
          <a:stretch>
            <a:fillRect/>
          </a:stretch>
        </p:blipFill>
        <p:spPr>
          <a:xfrm>
            <a:off x="6140583" y="1558410"/>
            <a:ext cx="5658640" cy="4296375"/>
          </a:xfrm>
          <a:prstGeom prst="rect">
            <a:avLst/>
          </a:prstGeom>
        </p:spPr>
      </p:pic>
      <p:pic>
        <p:nvPicPr>
          <p:cNvPr id="14" name="Picture 13">
            <a:extLst>
              <a:ext uri="{FF2B5EF4-FFF2-40B4-BE49-F238E27FC236}">
                <a16:creationId xmlns:a16="http://schemas.microsoft.com/office/drawing/2014/main" id="{51217DEE-86CB-4247-8CF9-50B237DA0D3D}"/>
              </a:ext>
            </a:extLst>
          </p:cNvPr>
          <p:cNvPicPr>
            <a:picLocks noChangeAspect="1"/>
          </p:cNvPicPr>
          <p:nvPr/>
        </p:nvPicPr>
        <p:blipFill>
          <a:blip r:embed="rId4"/>
          <a:stretch>
            <a:fillRect/>
          </a:stretch>
        </p:blipFill>
        <p:spPr>
          <a:xfrm>
            <a:off x="282836" y="1167976"/>
            <a:ext cx="3454984" cy="3378857"/>
          </a:xfrm>
          <a:prstGeom prst="rect">
            <a:avLst/>
          </a:prstGeom>
        </p:spPr>
      </p:pic>
      <p:pic>
        <p:nvPicPr>
          <p:cNvPr id="16" name="Picture 15">
            <a:extLst>
              <a:ext uri="{FF2B5EF4-FFF2-40B4-BE49-F238E27FC236}">
                <a16:creationId xmlns:a16="http://schemas.microsoft.com/office/drawing/2014/main" id="{9E7AF487-D74D-4547-AE74-EE4F5CDF1D1F}"/>
              </a:ext>
            </a:extLst>
          </p:cNvPr>
          <p:cNvPicPr>
            <a:picLocks noChangeAspect="1"/>
          </p:cNvPicPr>
          <p:nvPr/>
        </p:nvPicPr>
        <p:blipFill>
          <a:blip r:embed="rId5"/>
          <a:stretch>
            <a:fillRect/>
          </a:stretch>
        </p:blipFill>
        <p:spPr>
          <a:xfrm>
            <a:off x="2294661" y="2210309"/>
            <a:ext cx="3645930" cy="4015450"/>
          </a:xfrm>
          <a:prstGeom prst="rect">
            <a:avLst/>
          </a:prstGeom>
        </p:spPr>
      </p:pic>
    </p:spTree>
    <p:extLst>
      <p:ext uri="{BB962C8B-B14F-4D97-AF65-F5344CB8AC3E}">
        <p14:creationId xmlns:p14="http://schemas.microsoft.com/office/powerpoint/2010/main" val="3258806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efact Group (Widescreen) Template">
  <a:themeElements>
    <a:clrScheme name="Benefact Group">
      <a:dk1>
        <a:srgbClr val="024450"/>
      </a:dk1>
      <a:lt1>
        <a:sysClr val="window" lastClr="FFFFFF"/>
      </a:lt1>
      <a:dk2>
        <a:srgbClr val="58828A"/>
      </a:dk2>
      <a:lt2>
        <a:srgbClr val="7FDEDA"/>
      </a:lt2>
      <a:accent1>
        <a:srgbClr val="024450"/>
      </a:accent1>
      <a:accent2>
        <a:srgbClr val="006E6E"/>
      </a:accent2>
      <a:accent3>
        <a:srgbClr val="14957A"/>
      </a:accent3>
      <a:accent4>
        <a:srgbClr val="966A13"/>
      </a:accent4>
      <a:accent5>
        <a:srgbClr val="CDA53C"/>
      </a:accent5>
      <a:accent6>
        <a:srgbClr val="F8EF8C"/>
      </a:accent6>
      <a:hlink>
        <a:srgbClr val="966A13"/>
      </a:hlink>
      <a:folHlink>
        <a:srgbClr val="966A13"/>
      </a:folHlink>
    </a:clrScheme>
    <a:fontScheme name="Benefact 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FD5DB"/>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acing Green">
      <a:srgbClr val="024450"/>
    </a:custClr>
    <a:custClr name="Dark Gold">
      <a:srgbClr val="966A13"/>
    </a:custClr>
    <a:custClr name="Sea Grey">
      <a:srgbClr val="58828A"/>
    </a:custClr>
    <a:custClr name="Blue">
      <a:srgbClr val="374BCD"/>
    </a:custClr>
    <a:custClr name="Dusty Turquoise">
      <a:srgbClr val="7FDEDA"/>
    </a:custClr>
    <a:custClr name="Green">
      <a:srgbClr val="4BD764"/>
    </a:custClr>
    <a:custClr name="Plum">
      <a:srgbClr val="A5005C"/>
    </a:custClr>
    <a:custClr name="Tangerine">
      <a:srgbClr val="EB5041"/>
    </a:custClr>
    <a:custClr name="Orange">
      <a:srgbClr val="FFB900"/>
    </a:custClr>
    <a:custClr name="Yellow">
      <a:srgbClr val="FFEB00"/>
    </a:custClr>
    <a:custClr name="Dark Jade">
      <a:srgbClr val="006E6E"/>
    </a:custClr>
    <a:custClr name="Medium Gold">
      <a:srgbClr val="CDA53C"/>
    </a:custClr>
    <a:custClr name="Sea Grey – Dark Tint">
      <a:srgbClr val="46686E"/>
    </a:custClr>
    <a:custClr name="Blue – Dark Tint">
      <a:srgbClr val="2C3CA4"/>
    </a:custClr>
    <a:custClr name="Dusty Turquoise – Dark Tint">
      <a:srgbClr val="66B2AE"/>
    </a:custClr>
    <a:custClr name="Green – Dark Tint">
      <a:srgbClr val="3CAC50"/>
    </a:custClr>
    <a:custClr name="Plum – Dark Tint">
      <a:srgbClr val="84004A"/>
    </a:custClr>
    <a:custClr name="Tangerine – Dark Tint">
      <a:srgbClr val="BC4034"/>
    </a:custClr>
    <a:custClr name="Orange – Dark Tint">
      <a:srgbClr val="CC9400"/>
    </a:custClr>
    <a:custClr name="Yellow – Dark Tint">
      <a:srgbClr val="CCBC00"/>
    </a:custClr>
    <a:custClr name="Jade Green">
      <a:srgbClr val="14957A"/>
    </a:custClr>
    <a:custClr name="Light Gold">
      <a:srgbClr val="F8EF8C"/>
    </a:custClr>
    <a:custClr name="Sea Grey – 75% Tint">
      <a:srgbClr val="82A1A7"/>
    </a:custClr>
    <a:custClr name="Blue – 75% Tint">
      <a:srgbClr val="6978DA"/>
    </a:custClr>
    <a:custClr name="Dusty Turquoise – 75% Tint">
      <a:srgbClr val="9FE6E3"/>
    </a:custClr>
    <a:custClr name="Green – 75% Tint">
      <a:srgbClr val="78E18B"/>
    </a:custClr>
    <a:custClr name="Plum – 75% Tint">
      <a:srgbClr val="BC4085"/>
    </a:custClr>
    <a:custClr name="Tangerine – 75% Tint">
      <a:srgbClr val="F07C70"/>
    </a:custClr>
    <a:custClr name="Orange – 75% Tint">
      <a:srgbClr val="FFCA40"/>
    </a:custClr>
    <a:custClr name="Yellow – 75% Tint">
      <a:srgbClr val="FFF040"/>
    </a:custClr>
    <a:custClr name="White">
      <a:srgbClr val="FFFFFF"/>
    </a:custClr>
    <a:custClr name="White">
      <a:srgbClr val="FFFFFF"/>
    </a:custClr>
    <a:custClr name="Sea Grey – 50% Tint">
      <a:srgbClr val="ACC0C4"/>
    </a:custClr>
    <a:custClr name="Blue – 50% Tint">
      <a:srgbClr val="9BA5E6"/>
    </a:custClr>
    <a:custClr name="Dusty Turquoise – 50% Tint">
      <a:srgbClr val="BFEEEC"/>
    </a:custClr>
    <a:custClr name="Green – 50% Tint">
      <a:srgbClr val="A5EBB2"/>
    </a:custClr>
    <a:custClr name="Plum – 50% Tint">
      <a:srgbClr val="D280AE"/>
    </a:custClr>
    <a:custClr name="Tangerine – 50% Tint">
      <a:srgbClr val="F5A8A0"/>
    </a:custClr>
    <a:custClr name="Orange – 50% Tint">
      <a:srgbClr val="FFDC80"/>
    </a:custClr>
    <a:custClr name="Yellow – 50% Tint">
      <a:srgbClr val="FFF9B2"/>
    </a:custClr>
    <a:custClr name="White">
      <a:srgbClr val="FFFFFF"/>
    </a:custClr>
    <a:custClr name="White">
      <a:srgbClr val="FFFFFF"/>
    </a:custClr>
    <a:custClr name="Sea Grey – 25% Tint">
      <a:srgbClr val="D5E0E2"/>
    </a:custClr>
    <a:custClr name="Blue – 25% Tint">
      <a:srgbClr val="CDD2F2"/>
    </a:custClr>
    <a:custClr name="Dusty Turquoise – 25% Tint">
      <a:srgbClr val="DFF7F6"/>
    </a:custClr>
    <a:custClr name="Green – 25% Tint">
      <a:srgbClr val="D2F5D8"/>
    </a:custClr>
    <a:custClr name="Plum – 25% Tint">
      <a:srgbClr val="E8BFD6"/>
    </a:custClr>
    <a:custClr name="Tangerine – 25% Tint">
      <a:srgbClr val="FAD3D0"/>
    </a:custClr>
    <a:custClr name="Orange – 25% Tint">
      <a:srgbClr val="FFEEBF"/>
    </a:custClr>
    <a:custClr name="Yellow – 25% Tint">
      <a:srgbClr val="FFFABF"/>
    </a:custClr>
  </a:custClrLst>
  <a:extLst>
    <a:ext uri="{05A4C25C-085E-4340-85A3-A5531E510DB2}">
      <thm15:themeFamily xmlns:thm15="http://schemas.microsoft.com/office/thememl/2012/main" name="Benefact Group Widescreen Template 1.0 March 2022" id="{4D97D6E0-4D97-4008-ACC0-C2C383ACBD3B}" vid="{9ECF13F8-C325-4A2F-81F3-D0FC1ACA81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5833</TotalTime>
  <Words>4535</Words>
  <Application>Microsoft Office PowerPoint</Application>
  <PresentationFormat>Widescreen</PresentationFormat>
  <Paragraphs>590</Paragraphs>
  <Slides>53</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Calibri Light</vt:lpstr>
      <vt:lpstr>FSSiena-Light</vt:lpstr>
      <vt:lpstr>Raleway</vt:lpstr>
      <vt:lpstr>Wingdings</vt:lpstr>
      <vt:lpstr>Wingdings 3</vt:lpstr>
      <vt:lpstr>Office Theme</vt:lpstr>
      <vt:lpstr>Benefact Group (Widescreen) Template</vt:lpstr>
      <vt:lpstr>   Social Media Fundraising </vt:lpstr>
      <vt:lpstr>We’ll Cover</vt:lpstr>
      <vt:lpstr>Welcome from the Benefact Group </vt:lpstr>
      <vt:lpstr>About the Benefact Group </vt:lpstr>
      <vt:lpstr>Fundraising support from the Benefact Group </vt:lpstr>
      <vt:lpstr>Movement For Good </vt:lpstr>
      <vt:lpstr>Movement for Good &amp; social media </vt:lpstr>
      <vt:lpstr>Case Study – Ghost Fishing UK</vt:lpstr>
      <vt:lpstr>Sussex Green Living</vt:lpstr>
      <vt:lpstr>Dogs 4 Rescue</vt:lpstr>
      <vt:lpstr>Movement for Good &amp; social media </vt:lpstr>
      <vt:lpstr>A festive message for social media </vt:lpstr>
      <vt:lpstr>Over to Nick… </vt:lpstr>
      <vt:lpstr>Where to start?</vt:lpstr>
      <vt:lpstr>Where to Start?</vt:lpstr>
      <vt:lpstr>Start With Your Target Audiences!</vt:lpstr>
      <vt:lpstr>Reach</vt:lpstr>
      <vt:lpstr>Engagement</vt:lpstr>
      <vt:lpstr>3 Key Uses</vt:lpstr>
      <vt:lpstr>Poll</vt:lpstr>
      <vt:lpstr>Social Media Popularity</vt:lpstr>
      <vt:lpstr>Facebook Evaluation</vt:lpstr>
      <vt:lpstr>Instagram Evaluation</vt:lpstr>
      <vt:lpstr>Twitter Evaluation</vt:lpstr>
      <vt:lpstr>LinkedIn Evaluation</vt:lpstr>
      <vt:lpstr>Using Hashtags</vt:lpstr>
      <vt:lpstr>Social Media Algorithms</vt:lpstr>
      <vt:lpstr>The Benefits of Social Media </vt:lpstr>
      <vt:lpstr>What to post on social media?</vt:lpstr>
      <vt:lpstr>The Content Marketing Matrix</vt:lpstr>
      <vt:lpstr>Poll</vt:lpstr>
      <vt:lpstr>Social Media Content</vt:lpstr>
      <vt:lpstr>Social Media Content</vt:lpstr>
      <vt:lpstr>Social Media Content</vt:lpstr>
      <vt:lpstr>The 4-1-1 Rule For Social Media Content</vt:lpstr>
      <vt:lpstr>Using Social Media Influencers</vt:lpstr>
      <vt:lpstr>6 Attributes of Great Content</vt:lpstr>
      <vt:lpstr>Visual/Image Content Creation Tools</vt:lpstr>
      <vt:lpstr>Do you need to pay?</vt:lpstr>
      <vt:lpstr>Organic Reach in Decline</vt:lpstr>
      <vt:lpstr>Reasons to Pay </vt:lpstr>
      <vt:lpstr>Reasons to Pay </vt:lpstr>
      <vt:lpstr>What tone of voice should you use?</vt:lpstr>
      <vt:lpstr>Tone of Voice and Social Media </vt:lpstr>
      <vt:lpstr>Facebook Tone of Voice</vt:lpstr>
      <vt:lpstr>Instagram Tone of Voice</vt:lpstr>
      <vt:lpstr>Twitter Tone of Voice</vt:lpstr>
      <vt:lpstr>LinkedIn Evaluation</vt:lpstr>
      <vt:lpstr>11 Steps to Success with Social Media</vt:lpstr>
      <vt:lpstr>11 Steps to Success with Social Media</vt:lpstr>
      <vt:lpstr>PowerPoint Presentation</vt:lpstr>
      <vt:lpstr>PowerPoint Presentation</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Discovery Day - a journey of information and knowledge about gifts in Wills</dc:title>
  <dc:creator>Richard Radcliffe</dc:creator>
  <cp:lastModifiedBy>Cooper, Catherine</cp:lastModifiedBy>
  <cp:revision>152</cp:revision>
  <dcterms:created xsi:type="dcterms:W3CDTF">2019-04-12T09:19:41Z</dcterms:created>
  <dcterms:modified xsi:type="dcterms:W3CDTF">2022-11-28T09:41:19Z</dcterms:modified>
</cp:coreProperties>
</file>